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52"/>
  </p:notesMasterIdLst>
  <p:sldIdLst>
    <p:sldId id="431" r:id="rId2"/>
    <p:sldId id="432" r:id="rId3"/>
    <p:sldId id="490" r:id="rId4"/>
    <p:sldId id="545" r:id="rId5"/>
    <p:sldId id="491" r:id="rId6"/>
    <p:sldId id="492" r:id="rId7"/>
    <p:sldId id="494" r:id="rId8"/>
    <p:sldId id="495" r:id="rId9"/>
    <p:sldId id="497" r:id="rId10"/>
    <p:sldId id="499" r:id="rId11"/>
    <p:sldId id="500" r:id="rId12"/>
    <p:sldId id="502" r:id="rId13"/>
    <p:sldId id="503" r:id="rId14"/>
    <p:sldId id="505" r:id="rId15"/>
    <p:sldId id="507" r:id="rId16"/>
    <p:sldId id="546" r:id="rId17"/>
    <p:sldId id="509" r:id="rId18"/>
    <p:sldId id="510" r:id="rId19"/>
    <p:sldId id="511" r:id="rId20"/>
    <p:sldId id="512" r:id="rId21"/>
    <p:sldId id="513" r:id="rId22"/>
    <p:sldId id="515" r:id="rId23"/>
    <p:sldId id="542" r:id="rId24"/>
    <p:sldId id="518" r:id="rId25"/>
    <p:sldId id="519" r:id="rId26"/>
    <p:sldId id="543" r:id="rId27"/>
    <p:sldId id="524" r:id="rId28"/>
    <p:sldId id="525" r:id="rId29"/>
    <p:sldId id="526" r:id="rId30"/>
    <p:sldId id="531" r:id="rId31"/>
    <p:sldId id="548" r:id="rId32"/>
    <p:sldId id="529" r:id="rId33"/>
    <p:sldId id="554" r:id="rId34"/>
    <p:sldId id="530" r:id="rId35"/>
    <p:sldId id="532" r:id="rId36"/>
    <p:sldId id="533" r:id="rId37"/>
    <p:sldId id="534" r:id="rId38"/>
    <p:sldId id="536" r:id="rId39"/>
    <p:sldId id="538" r:id="rId40"/>
    <p:sldId id="537" r:id="rId41"/>
    <p:sldId id="541" r:id="rId42"/>
    <p:sldId id="539" r:id="rId43"/>
    <p:sldId id="555" r:id="rId44"/>
    <p:sldId id="478" r:id="rId45"/>
    <p:sldId id="479" r:id="rId46"/>
    <p:sldId id="480" r:id="rId47"/>
    <p:sldId id="481" r:id="rId48"/>
    <p:sldId id="484" r:id="rId49"/>
    <p:sldId id="485" r:id="rId50"/>
    <p:sldId id="488" r:id="rId5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207CA"/>
    <a:srgbClr val="800000"/>
    <a:srgbClr val="996600"/>
    <a:srgbClr val="FFFFCC"/>
    <a:srgbClr val="CC00CC"/>
    <a:srgbClr val="66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2" autoAdjust="0"/>
    <p:restoredTop sz="95320" autoAdjust="0"/>
  </p:normalViewPr>
  <p:slideViewPr>
    <p:cSldViewPr>
      <p:cViewPr varScale="1">
        <p:scale>
          <a:sx n="69" d="100"/>
          <a:sy n="69" d="100"/>
        </p:scale>
        <p:origin x="1590" y="48"/>
      </p:cViewPr>
      <p:guideLst>
        <p:guide orient="horz" pos="4319"/>
        <p:guide pos="30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6" Type="http://schemas.openxmlformats.org/officeDocument/2006/relationships/image" Target="../media/image67.e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80.emf"/><Relationship Id="rId7" Type="http://schemas.openxmlformats.org/officeDocument/2006/relationships/image" Target="../media/image47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46.wmf"/><Relationship Id="rId5" Type="http://schemas.openxmlformats.org/officeDocument/2006/relationships/image" Target="../media/image81.wmf"/><Relationship Id="rId4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85.emf"/><Relationship Id="rId7" Type="http://schemas.openxmlformats.org/officeDocument/2006/relationships/image" Target="../media/image47.wmf"/><Relationship Id="rId2" Type="http://schemas.openxmlformats.org/officeDocument/2006/relationships/image" Target="../media/image84.wmf"/><Relationship Id="rId1" Type="http://schemas.openxmlformats.org/officeDocument/2006/relationships/image" Target="../media/image83.emf"/><Relationship Id="rId6" Type="http://schemas.openxmlformats.org/officeDocument/2006/relationships/image" Target="../media/image46.wmf"/><Relationship Id="rId5" Type="http://schemas.openxmlformats.org/officeDocument/2006/relationships/image" Target="../media/image86.wmf"/><Relationship Id="rId10" Type="http://schemas.openxmlformats.org/officeDocument/2006/relationships/image" Target="../media/image88.wmf"/><Relationship Id="rId4" Type="http://schemas.openxmlformats.org/officeDocument/2006/relationships/image" Target="../media/image72.wmf"/><Relationship Id="rId9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7" Type="http://schemas.openxmlformats.org/officeDocument/2006/relationships/image" Target="../media/image105.wmf"/><Relationship Id="rId2" Type="http://schemas.openxmlformats.org/officeDocument/2006/relationships/image" Target="../media/image101.wmf"/><Relationship Id="rId1" Type="http://schemas.openxmlformats.org/officeDocument/2006/relationships/image" Target="../media/image100.emf"/><Relationship Id="rId6" Type="http://schemas.openxmlformats.org/officeDocument/2006/relationships/image" Target="../media/image104.wmf"/><Relationship Id="rId5" Type="http://schemas.openxmlformats.org/officeDocument/2006/relationships/image" Target="../media/image9.wmf"/><Relationship Id="rId4" Type="http://schemas.openxmlformats.org/officeDocument/2006/relationships/image" Target="../media/image103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6" Type="http://schemas.openxmlformats.org/officeDocument/2006/relationships/image" Target="../media/image111.emf"/><Relationship Id="rId5" Type="http://schemas.openxmlformats.org/officeDocument/2006/relationships/image" Target="../media/image110.wmf"/><Relationship Id="rId4" Type="http://schemas.openxmlformats.org/officeDocument/2006/relationships/image" Target="../media/image109.emf"/><Relationship Id="rId9" Type="http://schemas.openxmlformats.org/officeDocument/2006/relationships/image" Target="../media/image2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16.wmf"/><Relationship Id="rId7" Type="http://schemas.openxmlformats.org/officeDocument/2006/relationships/image" Target="../media/image120.emf"/><Relationship Id="rId2" Type="http://schemas.openxmlformats.org/officeDocument/2006/relationships/image" Target="../media/image115.wmf"/><Relationship Id="rId1" Type="http://schemas.openxmlformats.org/officeDocument/2006/relationships/image" Target="../media/image114.emf"/><Relationship Id="rId6" Type="http://schemas.openxmlformats.org/officeDocument/2006/relationships/image" Target="../media/image119.emf"/><Relationship Id="rId11" Type="http://schemas.openxmlformats.org/officeDocument/2006/relationships/image" Target="../media/image124.wmf"/><Relationship Id="rId5" Type="http://schemas.openxmlformats.org/officeDocument/2006/relationships/image" Target="../media/image118.wmf"/><Relationship Id="rId10" Type="http://schemas.openxmlformats.org/officeDocument/2006/relationships/image" Target="../media/image123.wmf"/><Relationship Id="rId4" Type="http://schemas.openxmlformats.org/officeDocument/2006/relationships/image" Target="../media/image117.wmf"/><Relationship Id="rId9" Type="http://schemas.openxmlformats.org/officeDocument/2006/relationships/image" Target="../media/image12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131.wmf"/><Relationship Id="rId7" Type="http://schemas.openxmlformats.org/officeDocument/2006/relationships/image" Target="../media/image135.emf"/><Relationship Id="rId2" Type="http://schemas.openxmlformats.org/officeDocument/2006/relationships/image" Target="../media/image115.wmf"/><Relationship Id="rId1" Type="http://schemas.openxmlformats.org/officeDocument/2006/relationships/image" Target="../media/image130.emf"/><Relationship Id="rId6" Type="http://schemas.openxmlformats.org/officeDocument/2006/relationships/image" Target="../media/image134.emf"/><Relationship Id="rId5" Type="http://schemas.openxmlformats.org/officeDocument/2006/relationships/image" Target="../media/image133.wmf"/><Relationship Id="rId4" Type="http://schemas.openxmlformats.org/officeDocument/2006/relationships/image" Target="../media/image132.wmf"/><Relationship Id="rId9" Type="http://schemas.openxmlformats.org/officeDocument/2006/relationships/image" Target="../media/image13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image" Target="../media/image140.wmf"/><Relationship Id="rId7" Type="http://schemas.openxmlformats.org/officeDocument/2006/relationships/image" Target="../media/image143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93.wmf"/><Relationship Id="rId5" Type="http://schemas.openxmlformats.org/officeDocument/2006/relationships/image" Target="../media/image142.wmf"/><Relationship Id="rId4" Type="http://schemas.openxmlformats.org/officeDocument/2006/relationships/image" Target="../media/image141.wmf"/><Relationship Id="rId9" Type="http://schemas.openxmlformats.org/officeDocument/2006/relationships/image" Target="../media/image14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Relationship Id="rId4" Type="http://schemas.openxmlformats.org/officeDocument/2006/relationships/image" Target="../media/image14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6" Type="http://schemas.openxmlformats.org/officeDocument/2006/relationships/image" Target="../media/image167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6" Type="http://schemas.openxmlformats.org/officeDocument/2006/relationships/image" Target="../media/image173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image" Target="../media/image176.wmf"/><Relationship Id="rId7" Type="http://schemas.openxmlformats.org/officeDocument/2006/relationships/image" Target="../media/image180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6" Type="http://schemas.openxmlformats.org/officeDocument/2006/relationships/image" Target="../media/image179.wmf"/><Relationship Id="rId11" Type="http://schemas.openxmlformats.org/officeDocument/2006/relationships/image" Target="../media/image184.wmf"/><Relationship Id="rId5" Type="http://schemas.openxmlformats.org/officeDocument/2006/relationships/image" Target="../media/image178.wmf"/><Relationship Id="rId10" Type="http://schemas.openxmlformats.org/officeDocument/2006/relationships/image" Target="../media/image183.wmf"/><Relationship Id="rId4" Type="http://schemas.openxmlformats.org/officeDocument/2006/relationships/image" Target="../media/image177.wmf"/><Relationship Id="rId9" Type="http://schemas.openxmlformats.org/officeDocument/2006/relationships/image" Target="../media/image18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77.wmf"/><Relationship Id="rId1" Type="http://schemas.openxmlformats.org/officeDocument/2006/relationships/image" Target="../media/image174.wmf"/><Relationship Id="rId4" Type="http://schemas.openxmlformats.org/officeDocument/2006/relationships/image" Target="../media/image18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7" Type="http://schemas.openxmlformats.org/officeDocument/2006/relationships/image" Target="../media/image193.emf"/><Relationship Id="rId2" Type="http://schemas.openxmlformats.org/officeDocument/2006/relationships/image" Target="../media/image162.wmf"/><Relationship Id="rId1" Type="http://schemas.openxmlformats.org/officeDocument/2006/relationships/image" Target="../media/image188.wmf"/><Relationship Id="rId6" Type="http://schemas.openxmlformats.org/officeDocument/2006/relationships/image" Target="../media/image192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image" Target="../media/image195.wmf"/><Relationship Id="rId1" Type="http://schemas.openxmlformats.org/officeDocument/2006/relationships/image" Target="../media/image194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wmf"/><Relationship Id="rId1" Type="http://schemas.openxmlformats.org/officeDocument/2006/relationships/image" Target="../media/image199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191.wmf"/><Relationship Id="rId1" Type="http://schemas.openxmlformats.org/officeDocument/2006/relationships/image" Target="../media/image20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212.wmf"/><Relationship Id="rId1" Type="http://schemas.openxmlformats.org/officeDocument/2006/relationships/image" Target="../media/image211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191.wmf"/><Relationship Id="rId1" Type="http://schemas.openxmlformats.org/officeDocument/2006/relationships/image" Target="../media/image213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emf"/><Relationship Id="rId5" Type="http://schemas.openxmlformats.org/officeDocument/2006/relationships/image" Target="../media/image13.w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wmf"/><Relationship Id="rId2" Type="http://schemas.openxmlformats.org/officeDocument/2006/relationships/image" Target="../media/image228.wmf"/><Relationship Id="rId1" Type="http://schemas.openxmlformats.org/officeDocument/2006/relationships/image" Target="../media/image227.wmf"/><Relationship Id="rId6" Type="http://schemas.openxmlformats.org/officeDocument/2006/relationships/image" Target="../media/image230.wmf"/><Relationship Id="rId5" Type="http://schemas.openxmlformats.org/officeDocument/2006/relationships/image" Target="../media/image220.wmf"/><Relationship Id="rId4" Type="http://schemas.openxmlformats.org/officeDocument/2006/relationships/image" Target="../media/image219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Relationship Id="rId4" Type="http://schemas.openxmlformats.org/officeDocument/2006/relationships/image" Target="../media/image23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9.wmf"/><Relationship Id="rId7" Type="http://schemas.openxmlformats.org/officeDocument/2006/relationships/image" Target="../media/image23.e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e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wmf"/><Relationship Id="rId9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6" Type="http://schemas.openxmlformats.org/officeDocument/2006/relationships/image" Target="../media/image41.emf"/><Relationship Id="rId5" Type="http://schemas.openxmlformats.org/officeDocument/2006/relationships/image" Target="../media/image40.wmf"/><Relationship Id="rId10" Type="http://schemas.openxmlformats.org/officeDocument/2006/relationships/image" Target="../media/image45.emf"/><Relationship Id="rId4" Type="http://schemas.openxmlformats.org/officeDocument/2006/relationships/image" Target="../media/image39.wmf"/><Relationship Id="rId9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e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8.emf"/><Relationship Id="rId7" Type="http://schemas.openxmlformats.org/officeDocument/2006/relationships/image" Target="../media/image60.w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59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519B18-A409-4F05-B35C-3CB975FA71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7170DAD3-0417-444E-ACAD-F0DA9AD03E7B}" type="slidenum">
              <a:rPr lang="en-US" altLang="zh-CN" sz="1200" smtClean="0"/>
              <a:pPr/>
              <a:t>10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832792"/>
            <a:ext cx="8230758" cy="55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9087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4C1CDAD2-1D43-4C60-8085-A43791E5AD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B69B0905-C996-4E53-9212-2645D88209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3517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E71DE71D-AD13-4270-9908-F32F827B4B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267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103188"/>
            <a:ext cx="2060575" cy="59531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E48CE67-6E71-44AE-A415-0690FCCA49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1590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42913" y="103188"/>
            <a:ext cx="8243887" cy="5953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86521DA-6DA0-4EFD-A0E5-4A23A4A057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0569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1A1C6882-8B73-46B2-B5B3-8FB1C03C7C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552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3999" cy="1301006"/>
          </a:xfrm>
          <a:solidFill>
            <a:schemeClr val="bg1"/>
          </a:solidFill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56113"/>
          </a:xfrm>
        </p:spPr>
        <p:txBody>
          <a:bodyPr/>
          <a:lstStyle/>
          <a:p>
            <a:pPr lvl="0"/>
            <a:endParaRPr lang="zh-CN" altLang="en-US" noProof="0" dirty="0" smtClean="0"/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789A3E8-8713-4020-ABA1-55A7767F37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342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5BEC868-7DE6-4895-9D0E-2BC4CCD179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5586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832792"/>
            <a:ext cx="8230758" cy="55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9349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83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832792"/>
            <a:ext cx="8230758" cy="55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043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38C4211-0D90-4460-9FDC-97D95F2C6D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901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2792"/>
            <a:ext cx="8229600" cy="68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8" name="Rectangle 46"/>
          <p:cNvSpPr>
            <a:spLocks noGrp="1" noChangeArrowheads="1"/>
          </p:cNvSpPr>
          <p:nvPr>
            <p:ph idx="1"/>
          </p:nvPr>
        </p:nvSpPr>
        <p:spPr bwMode="auto">
          <a:xfrm>
            <a:off x="456042" y="1600200"/>
            <a:ext cx="8230758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47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 rot="-215207">
              <a:off x="3690" y="234"/>
              <a:ext cx="1857" cy="3625"/>
              <a:chOff x="3010" y="778"/>
              <a:chExt cx="1857" cy="3625"/>
            </a:xfrm>
          </p:grpSpPr>
          <p:sp>
            <p:nvSpPr>
              <p:cNvPr id="39" name="Freeform 4"/>
              <p:cNvSpPr>
                <a:spLocks/>
              </p:cNvSpPr>
              <p:nvPr userDrawn="1"/>
            </p:nvSpPr>
            <p:spPr bwMode="ltGray">
              <a:xfrm rot="12185230" flipV="1">
                <a:off x="3534" y="778"/>
                <a:ext cx="1333" cy="1485"/>
              </a:xfrm>
              <a:custGeom>
                <a:avLst/>
                <a:gdLst>
                  <a:gd name="T0" fmla="*/ 2147483646 w 596"/>
                  <a:gd name="T1" fmla="*/ 2147483646 h 666"/>
                  <a:gd name="T2" fmla="*/ 2147483646 w 596"/>
                  <a:gd name="T3" fmla="*/ 2147483646 h 666"/>
                  <a:gd name="T4" fmla="*/ 0 w 596"/>
                  <a:gd name="T5" fmla="*/ 2147483646 h 666"/>
                  <a:gd name="T6" fmla="*/ 2147483646 w 596"/>
                  <a:gd name="T7" fmla="*/ 2147483646 h 666"/>
                  <a:gd name="T8" fmla="*/ 2147483646 w 596"/>
                  <a:gd name="T9" fmla="*/ 2147483646 h 666"/>
                  <a:gd name="T10" fmla="*/ 2147483646 w 596"/>
                  <a:gd name="T11" fmla="*/ 2147483646 h 666"/>
                  <a:gd name="T12" fmla="*/ 2147483646 w 596"/>
                  <a:gd name="T13" fmla="*/ 2147483646 h 666"/>
                  <a:gd name="T14" fmla="*/ 2147483646 w 596"/>
                  <a:gd name="T15" fmla="*/ 2147483646 h 666"/>
                  <a:gd name="T16" fmla="*/ 2147483646 w 596"/>
                  <a:gd name="T17" fmla="*/ 2147483646 h 666"/>
                  <a:gd name="T18" fmla="*/ 2147483646 w 596"/>
                  <a:gd name="T19" fmla="*/ 2147483646 h 666"/>
                  <a:gd name="T20" fmla="*/ 2147483646 w 596"/>
                  <a:gd name="T21" fmla="*/ 2147483646 h 666"/>
                  <a:gd name="T22" fmla="*/ 2147483646 w 596"/>
                  <a:gd name="T23" fmla="*/ 2147483646 h 666"/>
                  <a:gd name="T24" fmla="*/ 2147483646 w 596"/>
                  <a:gd name="T25" fmla="*/ 2147483646 h 666"/>
                  <a:gd name="T26" fmla="*/ 2147483646 w 596"/>
                  <a:gd name="T27" fmla="*/ 2147483646 h 666"/>
                  <a:gd name="T28" fmla="*/ 2147483646 w 596"/>
                  <a:gd name="T29" fmla="*/ 2147483646 h 666"/>
                  <a:gd name="T30" fmla="*/ 2147483646 w 596"/>
                  <a:gd name="T31" fmla="*/ 2147483646 h 666"/>
                  <a:gd name="T32" fmla="*/ 2147483646 w 596"/>
                  <a:gd name="T33" fmla="*/ 2147483646 h 666"/>
                  <a:gd name="T34" fmla="*/ 2147483646 w 596"/>
                  <a:gd name="T35" fmla="*/ 2147483646 h 666"/>
                  <a:gd name="T36" fmla="*/ 2147483646 w 596"/>
                  <a:gd name="T37" fmla="*/ 2147483646 h 666"/>
                  <a:gd name="T38" fmla="*/ 2147483646 w 596"/>
                  <a:gd name="T39" fmla="*/ 2147483646 h 666"/>
                  <a:gd name="T40" fmla="*/ 2147483646 w 596"/>
                  <a:gd name="T41" fmla="*/ 2147483646 h 666"/>
                  <a:gd name="T42" fmla="*/ 2147483646 w 596"/>
                  <a:gd name="T43" fmla="*/ 2147483646 h 666"/>
                  <a:gd name="T44" fmla="*/ 2147483646 w 596"/>
                  <a:gd name="T45" fmla="*/ 2147483646 h 666"/>
                  <a:gd name="T46" fmla="*/ 2147483646 w 596"/>
                  <a:gd name="T47" fmla="*/ 2147483646 h 666"/>
                  <a:gd name="T48" fmla="*/ 2147483646 w 596"/>
                  <a:gd name="T49" fmla="*/ 2147483646 h 666"/>
                  <a:gd name="T50" fmla="*/ 2147483646 w 596"/>
                  <a:gd name="T51" fmla="*/ 2147483646 h 666"/>
                  <a:gd name="T52" fmla="*/ 2147483646 w 596"/>
                  <a:gd name="T53" fmla="*/ 2147483646 h 666"/>
                  <a:gd name="T54" fmla="*/ 2147483646 w 596"/>
                  <a:gd name="T55" fmla="*/ 2147483646 h 666"/>
                  <a:gd name="T56" fmla="*/ 2147483646 w 596"/>
                  <a:gd name="T57" fmla="*/ 2147483646 h 666"/>
                  <a:gd name="T58" fmla="*/ 2147483646 w 596"/>
                  <a:gd name="T59" fmla="*/ 2147483646 h 666"/>
                  <a:gd name="T60" fmla="*/ 2147483646 w 596"/>
                  <a:gd name="T61" fmla="*/ 2147483646 h 666"/>
                  <a:gd name="T62" fmla="*/ 2147483646 w 596"/>
                  <a:gd name="T63" fmla="*/ 214748364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5"/>
              <p:cNvSpPr>
                <a:spLocks/>
              </p:cNvSpPr>
              <p:nvPr userDrawn="1"/>
            </p:nvSpPr>
            <p:spPr bwMode="ltGray">
              <a:xfrm rot="12185230" flipV="1">
                <a:off x="4029" y="1802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2147483646 h 237"/>
                  <a:gd name="T4" fmla="*/ 2147483646 w 257"/>
                  <a:gd name="T5" fmla="*/ 2147483646 h 237"/>
                  <a:gd name="T6" fmla="*/ 2147483646 w 257"/>
                  <a:gd name="T7" fmla="*/ 2147483646 h 237"/>
                  <a:gd name="T8" fmla="*/ 2147483646 w 257"/>
                  <a:gd name="T9" fmla="*/ 2147483646 h 237"/>
                  <a:gd name="T10" fmla="*/ 2147483646 w 257"/>
                  <a:gd name="T11" fmla="*/ 2147483646 h 237"/>
                  <a:gd name="T12" fmla="*/ 2147483646 w 257"/>
                  <a:gd name="T13" fmla="*/ 2147483646 h 237"/>
                  <a:gd name="T14" fmla="*/ 2147483646 w 257"/>
                  <a:gd name="T15" fmla="*/ 2147483646 h 237"/>
                  <a:gd name="T16" fmla="*/ 2147483646 w 257"/>
                  <a:gd name="T17" fmla="*/ 2147483646 h 237"/>
                  <a:gd name="T18" fmla="*/ 2147483646 w 257"/>
                  <a:gd name="T19" fmla="*/ 2147483646 h 237"/>
                  <a:gd name="T20" fmla="*/ 2147483646 w 257"/>
                  <a:gd name="T21" fmla="*/ 2147483646 h 237"/>
                  <a:gd name="T22" fmla="*/ 2147483646 w 257"/>
                  <a:gd name="T23" fmla="*/ 2147483646 h 237"/>
                  <a:gd name="T24" fmla="*/ 2147483646 w 257"/>
                  <a:gd name="T25" fmla="*/ 2147483646 h 237"/>
                  <a:gd name="T26" fmla="*/ 2147483646 w 257"/>
                  <a:gd name="T27" fmla="*/ 2147483646 h 237"/>
                  <a:gd name="T28" fmla="*/ 2147483646 w 257"/>
                  <a:gd name="T29" fmla="*/ 2147483646 h 237"/>
                  <a:gd name="T30" fmla="*/ 2147483646 w 257"/>
                  <a:gd name="T31" fmla="*/ 2147483646 h 237"/>
                  <a:gd name="T32" fmla="*/ 2147483646 w 257"/>
                  <a:gd name="T33" fmla="*/ 2147483646 h 237"/>
                  <a:gd name="T34" fmla="*/ 2147483646 w 257"/>
                  <a:gd name="T35" fmla="*/ 2147483646 h 237"/>
                  <a:gd name="T36" fmla="*/ 2147483646 w 257"/>
                  <a:gd name="T37" fmla="*/ 2147483646 h 237"/>
                  <a:gd name="T38" fmla="*/ 2147483646 w 257"/>
                  <a:gd name="T39" fmla="*/ 2147483646 h 237"/>
                  <a:gd name="T40" fmla="*/ 2147483646 w 257"/>
                  <a:gd name="T41" fmla="*/ 2147483646 h 237"/>
                  <a:gd name="T42" fmla="*/ 2147483646 w 257"/>
                  <a:gd name="T43" fmla="*/ 2147483646 h 237"/>
                  <a:gd name="T44" fmla="*/ 2147483646 w 257"/>
                  <a:gd name="T45" fmla="*/ 2147483646 h 237"/>
                  <a:gd name="T46" fmla="*/ 2147483646 w 257"/>
                  <a:gd name="T47" fmla="*/ 2147483646 h 237"/>
                  <a:gd name="T48" fmla="*/ 2147483646 w 257"/>
                  <a:gd name="T49" fmla="*/ 2147483646 h 237"/>
                  <a:gd name="T50" fmla="*/ 2147483646 w 257"/>
                  <a:gd name="T51" fmla="*/ 2147483646 h 237"/>
                  <a:gd name="T52" fmla="*/ 2147483646 w 257"/>
                  <a:gd name="T53" fmla="*/ 2147483646 h 237"/>
                  <a:gd name="T54" fmla="*/ 2147483646 w 257"/>
                  <a:gd name="T55" fmla="*/ 2147483646 h 237"/>
                  <a:gd name="T56" fmla="*/ 2147483646 w 257"/>
                  <a:gd name="T57" fmla="*/ 2147483646 h 237"/>
                  <a:gd name="T58" fmla="*/ 2147483646 w 257"/>
                  <a:gd name="T59" fmla="*/ 2147483646 h 237"/>
                  <a:gd name="T60" fmla="*/ 2147483646 w 257"/>
                  <a:gd name="T61" fmla="*/ 2147483646 h 237"/>
                  <a:gd name="T62" fmla="*/ 2147483646 w 257"/>
                  <a:gd name="T63" fmla="*/ 2147483646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/>
              </p:cNvSpPr>
              <p:nvPr userDrawn="1"/>
            </p:nvSpPr>
            <p:spPr bwMode="ltGray">
              <a:xfrm rot="12185230" flipV="1">
                <a:off x="3639" y="2167"/>
                <a:ext cx="277" cy="249"/>
              </a:xfrm>
              <a:custGeom>
                <a:avLst/>
                <a:gdLst>
                  <a:gd name="T0" fmla="*/ 2147483646 w 124"/>
                  <a:gd name="T1" fmla="*/ 0 h 110"/>
                  <a:gd name="T2" fmla="*/ 2147483646 w 124"/>
                  <a:gd name="T3" fmla="*/ 2147483646 h 110"/>
                  <a:gd name="T4" fmla="*/ 2147483646 w 124"/>
                  <a:gd name="T5" fmla="*/ 2147483646 h 110"/>
                  <a:gd name="T6" fmla="*/ 2147483646 w 124"/>
                  <a:gd name="T7" fmla="*/ 2147483646 h 110"/>
                  <a:gd name="T8" fmla="*/ 2147483646 w 124"/>
                  <a:gd name="T9" fmla="*/ 2147483646 h 110"/>
                  <a:gd name="T10" fmla="*/ 2147483646 w 124"/>
                  <a:gd name="T11" fmla="*/ 2147483646 h 110"/>
                  <a:gd name="T12" fmla="*/ 2147483646 w 124"/>
                  <a:gd name="T13" fmla="*/ 2147483646 h 110"/>
                  <a:gd name="T14" fmla="*/ 2147483646 w 124"/>
                  <a:gd name="T15" fmla="*/ 2147483646 h 110"/>
                  <a:gd name="T16" fmla="*/ 2147483646 w 124"/>
                  <a:gd name="T17" fmla="*/ 2147483646 h 110"/>
                  <a:gd name="T18" fmla="*/ 0 w 124"/>
                  <a:gd name="T19" fmla="*/ 2147483646 h 110"/>
                  <a:gd name="T20" fmla="*/ 2147483646 w 124"/>
                  <a:gd name="T21" fmla="*/ 2147483646 h 110"/>
                  <a:gd name="T22" fmla="*/ 2147483646 w 124"/>
                  <a:gd name="T23" fmla="*/ 2147483646 h 110"/>
                  <a:gd name="T24" fmla="*/ 2147483646 w 124"/>
                  <a:gd name="T25" fmla="*/ 2147483646 h 110"/>
                  <a:gd name="T26" fmla="*/ 2147483646 w 124"/>
                  <a:gd name="T27" fmla="*/ 2147483646 h 110"/>
                  <a:gd name="T28" fmla="*/ 2147483646 w 124"/>
                  <a:gd name="T29" fmla="*/ 2147483646 h 110"/>
                  <a:gd name="T30" fmla="*/ 2147483646 w 124"/>
                  <a:gd name="T31" fmla="*/ 2147483646 h 110"/>
                  <a:gd name="T32" fmla="*/ 2147483646 w 124"/>
                  <a:gd name="T33" fmla="*/ 2147483646 h 110"/>
                  <a:gd name="T34" fmla="*/ 2147483646 w 124"/>
                  <a:gd name="T35" fmla="*/ 2147483646 h 110"/>
                  <a:gd name="T36" fmla="*/ 2147483646 w 124"/>
                  <a:gd name="T37" fmla="*/ 2147483646 h 110"/>
                  <a:gd name="T38" fmla="*/ 2147483646 w 124"/>
                  <a:gd name="T39" fmla="*/ 2147483646 h 110"/>
                  <a:gd name="T40" fmla="*/ 2147483646 w 124"/>
                  <a:gd name="T41" fmla="*/ 2147483646 h 110"/>
                  <a:gd name="T42" fmla="*/ 2147483646 w 124"/>
                  <a:gd name="T43" fmla="*/ 2147483646 h 110"/>
                  <a:gd name="T44" fmla="*/ 2147483646 w 124"/>
                  <a:gd name="T45" fmla="*/ 2147483646 h 110"/>
                  <a:gd name="T46" fmla="*/ 2147483646 w 124"/>
                  <a:gd name="T47" fmla="*/ 2147483646 h 110"/>
                  <a:gd name="T48" fmla="*/ 2147483646 w 124"/>
                  <a:gd name="T49" fmla="*/ 2147483646 h 110"/>
                  <a:gd name="T50" fmla="*/ 2147483646 w 124"/>
                  <a:gd name="T51" fmla="*/ 2147483646 h 110"/>
                  <a:gd name="T52" fmla="*/ 2147483646 w 124"/>
                  <a:gd name="T53" fmla="*/ 2147483646 h 110"/>
                  <a:gd name="T54" fmla="*/ 2147483646 w 124"/>
                  <a:gd name="T55" fmla="*/ 2147483646 h 110"/>
                  <a:gd name="T56" fmla="*/ 2147483646 w 124"/>
                  <a:gd name="T57" fmla="*/ 2147483646 h 110"/>
                  <a:gd name="T58" fmla="*/ 2147483646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/>
              </p:cNvSpPr>
              <p:nvPr userDrawn="1"/>
            </p:nvSpPr>
            <p:spPr bwMode="ltGray">
              <a:xfrm rot="12185230" flipV="1">
                <a:off x="3979" y="977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2147483646 w 109"/>
                  <a:gd name="T3" fmla="*/ 1917213094 h 156"/>
                  <a:gd name="T4" fmla="*/ 2147483646 w 109"/>
                  <a:gd name="T5" fmla="*/ 2147483646 h 156"/>
                  <a:gd name="T6" fmla="*/ 2147483646 w 109"/>
                  <a:gd name="T7" fmla="*/ 2147483646 h 156"/>
                  <a:gd name="T8" fmla="*/ 2147483646 w 109"/>
                  <a:gd name="T9" fmla="*/ 2147483646 h 156"/>
                  <a:gd name="T10" fmla="*/ 2147483646 w 109"/>
                  <a:gd name="T11" fmla="*/ 2147483646 h 156"/>
                  <a:gd name="T12" fmla="*/ 2147483646 w 109"/>
                  <a:gd name="T13" fmla="*/ 2147483646 h 156"/>
                  <a:gd name="T14" fmla="*/ 2147483646 w 109"/>
                  <a:gd name="T15" fmla="*/ 2147483646 h 156"/>
                  <a:gd name="T16" fmla="*/ 2147483646 w 109"/>
                  <a:gd name="T17" fmla="*/ 2147483646 h 156"/>
                  <a:gd name="T18" fmla="*/ 2147483646 w 109"/>
                  <a:gd name="T19" fmla="*/ 2147483646 h 156"/>
                  <a:gd name="T20" fmla="*/ 2147483646 w 109"/>
                  <a:gd name="T21" fmla="*/ 2147483646 h 156"/>
                  <a:gd name="T22" fmla="*/ 2147483646 w 109"/>
                  <a:gd name="T23" fmla="*/ 2147483646 h 156"/>
                  <a:gd name="T24" fmla="*/ 2147483646 w 109"/>
                  <a:gd name="T25" fmla="*/ 2147483646 h 156"/>
                  <a:gd name="T26" fmla="*/ 2147483646 w 109"/>
                  <a:gd name="T27" fmla="*/ 2147483646 h 156"/>
                  <a:gd name="T28" fmla="*/ 2147483646 w 109"/>
                  <a:gd name="T29" fmla="*/ 2147483646 h 156"/>
                  <a:gd name="T30" fmla="*/ 2147483646 w 109"/>
                  <a:gd name="T31" fmla="*/ 2147483646 h 156"/>
                  <a:gd name="T32" fmla="*/ 2147483646 w 109"/>
                  <a:gd name="T33" fmla="*/ 2147483646 h 156"/>
                  <a:gd name="T34" fmla="*/ 2147483646 w 109"/>
                  <a:gd name="T35" fmla="*/ 2147483646 h 156"/>
                  <a:gd name="T36" fmla="*/ 2147483646 w 109"/>
                  <a:gd name="T37" fmla="*/ 2147483646 h 156"/>
                  <a:gd name="T38" fmla="*/ 2147483646 w 109"/>
                  <a:gd name="T39" fmla="*/ 2147483646 h 156"/>
                  <a:gd name="T40" fmla="*/ 2147483646 w 109"/>
                  <a:gd name="T41" fmla="*/ 2147483646 h 156"/>
                  <a:gd name="T42" fmla="*/ 2147483646 w 109"/>
                  <a:gd name="T43" fmla="*/ 2147483646 h 156"/>
                  <a:gd name="T44" fmla="*/ 2147483646 w 109"/>
                  <a:gd name="T45" fmla="*/ 2147483646 h 156"/>
                  <a:gd name="T46" fmla="*/ 2147483646 w 109"/>
                  <a:gd name="T47" fmla="*/ 2147483646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ltGray">
              <a:xfrm rot="12185230" flipV="1">
                <a:off x="3845" y="2207"/>
                <a:ext cx="103" cy="209"/>
              </a:xfrm>
              <a:custGeom>
                <a:avLst/>
                <a:gdLst>
                  <a:gd name="T0" fmla="*/ 2147483646 w 46"/>
                  <a:gd name="T1" fmla="*/ 0 h 94"/>
                  <a:gd name="T2" fmla="*/ 2147483646 w 46"/>
                  <a:gd name="T3" fmla="*/ 2147483646 h 94"/>
                  <a:gd name="T4" fmla="*/ 2147483646 w 46"/>
                  <a:gd name="T5" fmla="*/ 2147483646 h 94"/>
                  <a:gd name="T6" fmla="*/ 2147483646 w 46"/>
                  <a:gd name="T7" fmla="*/ 2147483646 h 94"/>
                  <a:gd name="T8" fmla="*/ 0 w 46"/>
                  <a:gd name="T9" fmla="*/ 2147483646 h 94"/>
                  <a:gd name="T10" fmla="*/ 2147483646 w 46"/>
                  <a:gd name="T11" fmla="*/ 2147483646 h 94"/>
                  <a:gd name="T12" fmla="*/ 2147483646 w 46"/>
                  <a:gd name="T13" fmla="*/ 2147483646 h 94"/>
                  <a:gd name="T14" fmla="*/ 2147483646 w 46"/>
                  <a:gd name="T15" fmla="*/ 2147483646 h 94"/>
                  <a:gd name="T16" fmla="*/ 2147483646 w 46"/>
                  <a:gd name="T17" fmla="*/ 2147483646 h 94"/>
                  <a:gd name="T18" fmla="*/ 2147483646 w 46"/>
                  <a:gd name="T19" fmla="*/ 2147483646 h 94"/>
                  <a:gd name="T20" fmla="*/ 2147483646 w 46"/>
                  <a:gd name="T21" fmla="*/ 2147483646 h 94"/>
                  <a:gd name="T22" fmla="*/ 2147483646 w 46"/>
                  <a:gd name="T23" fmla="*/ 2147483646 h 94"/>
                  <a:gd name="T24" fmla="*/ 2147483646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9"/>
              <p:cNvSpPr>
                <a:spLocks/>
              </p:cNvSpPr>
              <p:nvPr userDrawn="1"/>
            </p:nvSpPr>
            <p:spPr bwMode="ltGray">
              <a:xfrm rot="12185230" flipV="1">
                <a:off x="3895" y="1325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1879137349 w 54"/>
                  <a:gd name="T3" fmla="*/ 2147483646 h 40"/>
                  <a:gd name="T4" fmla="*/ 2147483646 w 54"/>
                  <a:gd name="T5" fmla="*/ 2147483646 h 40"/>
                  <a:gd name="T6" fmla="*/ 2147483646 w 54"/>
                  <a:gd name="T7" fmla="*/ 2147483646 h 40"/>
                  <a:gd name="T8" fmla="*/ 2147483646 w 54"/>
                  <a:gd name="T9" fmla="*/ 2147483646 h 40"/>
                  <a:gd name="T10" fmla="*/ 2147483646 w 54"/>
                  <a:gd name="T11" fmla="*/ 2147483646 h 40"/>
                  <a:gd name="T12" fmla="*/ 2147483646 w 54"/>
                  <a:gd name="T13" fmla="*/ 2147483646 h 40"/>
                  <a:gd name="T14" fmla="*/ 2147483646 w 54"/>
                  <a:gd name="T15" fmla="*/ 2147483646 h 40"/>
                  <a:gd name="T16" fmla="*/ 2147483646 w 54"/>
                  <a:gd name="T17" fmla="*/ 2147483646 h 40"/>
                  <a:gd name="T18" fmla="*/ 2147483646 w 54"/>
                  <a:gd name="T19" fmla="*/ 2147483646 h 40"/>
                  <a:gd name="T20" fmla="*/ 2147483646 w 54"/>
                  <a:gd name="T21" fmla="*/ 2147483646 h 40"/>
                  <a:gd name="T22" fmla="*/ 2147483646 w 54"/>
                  <a:gd name="T23" fmla="*/ 2147483646 h 40"/>
                  <a:gd name="T24" fmla="*/ 2147483646 w 54"/>
                  <a:gd name="T25" fmla="*/ 2147483646 h 40"/>
                  <a:gd name="T26" fmla="*/ 2147483646 w 54"/>
                  <a:gd name="T27" fmla="*/ 2147483646 h 40"/>
                  <a:gd name="T28" fmla="*/ 2147483646 w 54"/>
                  <a:gd name="T29" fmla="*/ 2147483646 h 40"/>
                  <a:gd name="T30" fmla="*/ 2147483646 w 54"/>
                  <a:gd name="T31" fmla="*/ 2147483646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"/>
              <p:cNvSpPr>
                <a:spLocks/>
              </p:cNvSpPr>
              <p:nvPr userDrawn="1"/>
            </p:nvSpPr>
            <p:spPr bwMode="ltGray">
              <a:xfrm rot="12185230" flipV="1">
                <a:off x="3010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2147483646 w 149"/>
                  <a:gd name="T3" fmla="*/ 2147483646 h 704"/>
                  <a:gd name="T4" fmla="*/ 2147483646 w 149"/>
                  <a:gd name="T5" fmla="*/ 2147483646 h 704"/>
                  <a:gd name="T6" fmla="*/ 2147483646 w 149"/>
                  <a:gd name="T7" fmla="*/ 2147483646 h 704"/>
                  <a:gd name="T8" fmla="*/ 2147483646 w 149"/>
                  <a:gd name="T9" fmla="*/ 2147483646 h 704"/>
                  <a:gd name="T10" fmla="*/ 2147483646 w 149"/>
                  <a:gd name="T11" fmla="*/ 2147483646 h 704"/>
                  <a:gd name="T12" fmla="*/ 2147483646 w 149"/>
                  <a:gd name="T13" fmla="*/ 2147483646 h 704"/>
                  <a:gd name="T14" fmla="*/ 2147483646 w 149"/>
                  <a:gd name="T15" fmla="*/ 2147483646 h 704"/>
                  <a:gd name="T16" fmla="*/ 2147483646 w 149"/>
                  <a:gd name="T17" fmla="*/ 2147483646 h 704"/>
                  <a:gd name="T18" fmla="*/ 2147483646 w 149"/>
                  <a:gd name="T19" fmla="*/ 2147483646 h 704"/>
                  <a:gd name="T20" fmla="*/ 2147483646 w 149"/>
                  <a:gd name="T21" fmla="*/ 2147483646 h 704"/>
                  <a:gd name="T22" fmla="*/ 2147483646 w 149"/>
                  <a:gd name="T23" fmla="*/ 2147483646 h 704"/>
                  <a:gd name="T24" fmla="*/ 2147483646 w 149"/>
                  <a:gd name="T25" fmla="*/ 2147483646 h 704"/>
                  <a:gd name="T26" fmla="*/ 2147483646 w 149"/>
                  <a:gd name="T27" fmla="*/ 2147483646 h 704"/>
                  <a:gd name="T28" fmla="*/ 2147483646 w 149"/>
                  <a:gd name="T29" fmla="*/ 2147483646 h 704"/>
                  <a:gd name="T30" fmla="*/ 2147483646 w 149"/>
                  <a:gd name="T31" fmla="*/ 2147483646 h 704"/>
                  <a:gd name="T32" fmla="*/ 2147483646 w 149"/>
                  <a:gd name="T33" fmla="*/ 2147483646 h 704"/>
                  <a:gd name="T34" fmla="*/ 2147483646 w 149"/>
                  <a:gd name="T35" fmla="*/ 2147483646 h 704"/>
                  <a:gd name="T36" fmla="*/ 2147483646 w 149"/>
                  <a:gd name="T37" fmla="*/ 2147483646 h 704"/>
                  <a:gd name="T38" fmla="*/ 2147483646 w 149"/>
                  <a:gd name="T39" fmla="*/ 2147483646 h 704"/>
                  <a:gd name="T40" fmla="*/ 2147483646 w 149"/>
                  <a:gd name="T41" fmla="*/ 2147483646 h 704"/>
                  <a:gd name="T42" fmla="*/ 2147483646 w 149"/>
                  <a:gd name="T43" fmla="*/ 2147483646 h 704"/>
                  <a:gd name="T44" fmla="*/ 2147483646 w 149"/>
                  <a:gd name="T45" fmla="*/ 2147483646 h 704"/>
                  <a:gd name="T46" fmla="*/ 2147483646 w 149"/>
                  <a:gd name="T47" fmla="*/ 2147483646 h 704"/>
                  <a:gd name="T48" fmla="*/ 2147483646 w 149"/>
                  <a:gd name="T49" fmla="*/ 2147483646 h 704"/>
                  <a:gd name="T50" fmla="*/ 2147483646 w 149"/>
                  <a:gd name="T51" fmla="*/ 2147483646 h 704"/>
                  <a:gd name="T52" fmla="*/ 2147483646 w 149"/>
                  <a:gd name="T53" fmla="*/ 2147483646 h 704"/>
                  <a:gd name="T54" fmla="*/ 2147483646 w 149"/>
                  <a:gd name="T55" fmla="*/ 2147483646 h 704"/>
                  <a:gd name="T56" fmla="*/ 2147483646 w 149"/>
                  <a:gd name="T57" fmla="*/ 2147483646 h 704"/>
                  <a:gd name="T58" fmla="*/ 2147483646 w 149"/>
                  <a:gd name="T59" fmla="*/ 2147483646 h 704"/>
                  <a:gd name="T60" fmla="*/ 2147483646 w 149"/>
                  <a:gd name="T61" fmla="*/ 2147483646 h 704"/>
                  <a:gd name="T62" fmla="*/ 2147483646 w 149"/>
                  <a:gd name="T63" fmla="*/ 2147483646 h 704"/>
                  <a:gd name="T64" fmla="*/ 2147483646 w 149"/>
                  <a:gd name="T65" fmla="*/ 2147483646 h 704"/>
                  <a:gd name="T66" fmla="*/ 2147483646 w 149"/>
                  <a:gd name="T67" fmla="*/ 2147483646 h 704"/>
                  <a:gd name="T68" fmla="*/ 2147483646 w 149"/>
                  <a:gd name="T69" fmla="*/ 2147483646 h 704"/>
                  <a:gd name="T70" fmla="*/ 2147483646 w 149"/>
                  <a:gd name="T71" fmla="*/ 2147483646 h 704"/>
                  <a:gd name="T72" fmla="*/ 2147483646 w 149"/>
                  <a:gd name="T73" fmla="*/ 2147483646 h 704"/>
                  <a:gd name="T74" fmla="*/ 2147483646 w 149"/>
                  <a:gd name="T75" fmla="*/ 2147483646 h 704"/>
                  <a:gd name="T76" fmla="*/ 2147483646 w 149"/>
                  <a:gd name="T77" fmla="*/ 2147483646 h 704"/>
                  <a:gd name="T78" fmla="*/ 2147483646 w 149"/>
                  <a:gd name="T79" fmla="*/ 2147483646 h 704"/>
                  <a:gd name="T80" fmla="*/ 2147483646 w 149"/>
                  <a:gd name="T81" fmla="*/ 2147483646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Freeform 11"/>
            <p:cNvSpPr>
              <a:spLocks/>
            </p:cNvSpPr>
            <p:nvPr userDrawn="1"/>
          </p:nvSpPr>
          <p:spPr bwMode="ltGray">
            <a:xfrm rot="373331" flipH="1">
              <a:off x="22" y="1957"/>
              <a:ext cx="323" cy="649"/>
            </a:xfrm>
            <a:custGeom>
              <a:avLst/>
              <a:gdLst>
                <a:gd name="T0" fmla="*/ 2147483646 w 128"/>
                <a:gd name="T1" fmla="*/ 0 h 217"/>
                <a:gd name="T2" fmla="*/ 2147483646 w 128"/>
                <a:gd name="T3" fmla="*/ 2147483646 h 217"/>
                <a:gd name="T4" fmla="*/ 2147483646 w 128"/>
                <a:gd name="T5" fmla="*/ 2147483646 h 217"/>
                <a:gd name="T6" fmla="*/ 2147483646 w 128"/>
                <a:gd name="T7" fmla="*/ 2147483646 h 217"/>
                <a:gd name="T8" fmla="*/ 2147483646 w 128"/>
                <a:gd name="T9" fmla="*/ 2147483646 h 217"/>
                <a:gd name="T10" fmla="*/ 2147483646 w 128"/>
                <a:gd name="T11" fmla="*/ 2147483646 h 217"/>
                <a:gd name="T12" fmla="*/ 2147483646 w 128"/>
                <a:gd name="T13" fmla="*/ 2147483646 h 217"/>
                <a:gd name="T14" fmla="*/ 2147483646 w 128"/>
                <a:gd name="T15" fmla="*/ 2147483646 h 217"/>
                <a:gd name="T16" fmla="*/ 2147483646 w 128"/>
                <a:gd name="T17" fmla="*/ 2147483646 h 217"/>
                <a:gd name="T18" fmla="*/ 2147483646 w 128"/>
                <a:gd name="T19" fmla="*/ 2147483646 h 217"/>
                <a:gd name="T20" fmla="*/ 2147483646 w 128"/>
                <a:gd name="T21" fmla="*/ 2147483646 h 217"/>
                <a:gd name="T22" fmla="*/ 2147483646 w 128"/>
                <a:gd name="T23" fmla="*/ 2147483646 h 217"/>
                <a:gd name="T24" fmla="*/ 2147483646 w 128"/>
                <a:gd name="T25" fmla="*/ 2147483646 h 217"/>
                <a:gd name="T26" fmla="*/ 2147483646 w 128"/>
                <a:gd name="T27" fmla="*/ 2147483646 h 217"/>
                <a:gd name="T28" fmla="*/ 2147483646 w 128"/>
                <a:gd name="T29" fmla="*/ 2147483646 h 217"/>
                <a:gd name="T30" fmla="*/ 0 w 128"/>
                <a:gd name="T31" fmla="*/ 2147483646 h 217"/>
                <a:gd name="T32" fmla="*/ 2147483646 w 128"/>
                <a:gd name="T33" fmla="*/ 2147483646 h 217"/>
                <a:gd name="T34" fmla="*/ 2147483646 w 128"/>
                <a:gd name="T35" fmla="*/ 2147483646 h 217"/>
                <a:gd name="T36" fmla="*/ 2147483646 w 128"/>
                <a:gd name="T37" fmla="*/ 2147483646 h 217"/>
                <a:gd name="T38" fmla="*/ 2147483646 w 128"/>
                <a:gd name="T39" fmla="*/ 2147483646 h 217"/>
                <a:gd name="T40" fmla="*/ 2147483646 w 128"/>
                <a:gd name="T41" fmla="*/ 2147483646 h 217"/>
                <a:gd name="T42" fmla="*/ 2147483646 w 128"/>
                <a:gd name="T43" fmla="*/ 2147483646 h 217"/>
                <a:gd name="T44" fmla="*/ 2147483646 w 128"/>
                <a:gd name="T45" fmla="*/ 2147483646 h 217"/>
                <a:gd name="T46" fmla="*/ 2147483646 w 128"/>
                <a:gd name="T47" fmla="*/ 2147483646 h 217"/>
                <a:gd name="T48" fmla="*/ 2147483646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2"/>
            <p:cNvSpPr>
              <a:spLocks/>
            </p:cNvSpPr>
            <p:nvPr userDrawn="1"/>
          </p:nvSpPr>
          <p:spPr bwMode="ltGray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3"/>
            <p:cNvSpPr>
              <a:spLocks/>
            </p:cNvSpPr>
            <p:nvPr userDrawn="1"/>
          </p:nvSpPr>
          <p:spPr bwMode="ltGray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4"/>
            <p:cNvSpPr>
              <a:spLocks/>
            </p:cNvSpPr>
            <p:nvPr userDrawn="1"/>
          </p:nvSpPr>
          <p:spPr bwMode="ltGray">
            <a:xfrm rot="373331" flipH="1">
              <a:off x="898" y="2855"/>
              <a:ext cx="354" cy="464"/>
            </a:xfrm>
            <a:custGeom>
              <a:avLst/>
              <a:gdLst>
                <a:gd name="T0" fmla="*/ 2147483646 w 117"/>
                <a:gd name="T1" fmla="*/ 0 h 132"/>
                <a:gd name="T2" fmla="*/ 0 w 117"/>
                <a:gd name="T3" fmla="*/ 2147483646 h 132"/>
                <a:gd name="T4" fmla="*/ 2147483646 w 117"/>
                <a:gd name="T5" fmla="*/ 2147483646 h 132"/>
                <a:gd name="T6" fmla="*/ 2147483646 w 117"/>
                <a:gd name="T7" fmla="*/ 2147483646 h 132"/>
                <a:gd name="T8" fmla="*/ 2147483646 w 117"/>
                <a:gd name="T9" fmla="*/ 2147483646 h 132"/>
                <a:gd name="T10" fmla="*/ 2147483646 w 117"/>
                <a:gd name="T11" fmla="*/ 2147483646 h 132"/>
                <a:gd name="T12" fmla="*/ 2147483646 w 117"/>
                <a:gd name="T13" fmla="*/ 2147483646 h 132"/>
                <a:gd name="T14" fmla="*/ 2147483646 w 117"/>
                <a:gd name="T15" fmla="*/ 2147483646 h 132"/>
                <a:gd name="T16" fmla="*/ 2147483646 w 117"/>
                <a:gd name="T17" fmla="*/ 2147483646 h 132"/>
                <a:gd name="T18" fmla="*/ 2147483646 w 117"/>
                <a:gd name="T19" fmla="*/ 2147483646 h 132"/>
                <a:gd name="T20" fmla="*/ 2147483646 w 117"/>
                <a:gd name="T21" fmla="*/ 2147483646 h 132"/>
                <a:gd name="T22" fmla="*/ 2147483646 w 117"/>
                <a:gd name="T23" fmla="*/ 2147483646 h 132"/>
                <a:gd name="T24" fmla="*/ 2147483646 w 117"/>
                <a:gd name="T25" fmla="*/ 2147483646 h 132"/>
                <a:gd name="T26" fmla="*/ 2147483646 w 117"/>
                <a:gd name="T27" fmla="*/ 2147483646 h 132"/>
                <a:gd name="T28" fmla="*/ 2147483646 w 117"/>
                <a:gd name="T29" fmla="*/ 2147483646 h 132"/>
                <a:gd name="T30" fmla="*/ 2147483646 w 117"/>
                <a:gd name="T31" fmla="*/ 2147483646 h 132"/>
                <a:gd name="T32" fmla="*/ 2147483646 w 117"/>
                <a:gd name="T33" fmla="*/ 2147483646 h 132"/>
                <a:gd name="T34" fmla="*/ 2147483646 w 117"/>
                <a:gd name="T35" fmla="*/ 2147483646 h 132"/>
                <a:gd name="T36" fmla="*/ 2147483646 w 117"/>
                <a:gd name="T37" fmla="*/ 2147483646 h 132"/>
                <a:gd name="T38" fmla="*/ 2147483646 w 117"/>
                <a:gd name="T39" fmla="*/ 2147483646 h 132"/>
                <a:gd name="T40" fmla="*/ 2147483646 w 117"/>
                <a:gd name="T41" fmla="*/ 2147483646 h 132"/>
                <a:gd name="T42" fmla="*/ 2147483646 w 117"/>
                <a:gd name="T43" fmla="*/ 2147483646 h 132"/>
                <a:gd name="T44" fmla="*/ 2147483646 w 117"/>
                <a:gd name="T45" fmla="*/ 2147483646 h 132"/>
                <a:gd name="T46" fmla="*/ 2147483646 w 117"/>
                <a:gd name="T47" fmla="*/ 2147483646 h 132"/>
                <a:gd name="T48" fmla="*/ 2147483646 w 117"/>
                <a:gd name="T49" fmla="*/ 2147483646 h 132"/>
                <a:gd name="T50" fmla="*/ 2147483646 w 117"/>
                <a:gd name="T51" fmla="*/ 2147483646 h 132"/>
                <a:gd name="T52" fmla="*/ 2147483646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5"/>
            <p:cNvSpPr>
              <a:spLocks/>
            </p:cNvSpPr>
            <p:nvPr userDrawn="1"/>
          </p:nvSpPr>
          <p:spPr bwMode="ltGray">
            <a:xfrm rot="373331" flipH="1">
              <a:off x="799" y="2979"/>
              <a:ext cx="87" cy="274"/>
            </a:xfrm>
            <a:custGeom>
              <a:avLst/>
              <a:gdLst>
                <a:gd name="T0" fmla="*/ 2147483646 w 29"/>
                <a:gd name="T1" fmla="*/ 0 h 77"/>
                <a:gd name="T2" fmla="*/ 2147483646 w 29"/>
                <a:gd name="T3" fmla="*/ 0 h 77"/>
                <a:gd name="T4" fmla="*/ 2147483646 w 29"/>
                <a:gd name="T5" fmla="*/ 2147483646 h 77"/>
                <a:gd name="T6" fmla="*/ 2147483646 w 29"/>
                <a:gd name="T7" fmla="*/ 2147483646 h 77"/>
                <a:gd name="T8" fmla="*/ 2147483646 w 29"/>
                <a:gd name="T9" fmla="*/ 2147483646 h 77"/>
                <a:gd name="T10" fmla="*/ 2147483646 w 29"/>
                <a:gd name="T11" fmla="*/ 2147483646 h 77"/>
                <a:gd name="T12" fmla="*/ 0 w 29"/>
                <a:gd name="T13" fmla="*/ 2147483646 h 77"/>
                <a:gd name="T14" fmla="*/ 2147483646 w 29"/>
                <a:gd name="T15" fmla="*/ 2147483646 h 77"/>
                <a:gd name="T16" fmla="*/ 2147483646 w 29"/>
                <a:gd name="T17" fmla="*/ 2147483646 h 77"/>
                <a:gd name="T18" fmla="*/ 2147483646 w 29"/>
                <a:gd name="T19" fmla="*/ 2147483646 h 77"/>
                <a:gd name="T20" fmla="*/ 2147483646 w 29"/>
                <a:gd name="T21" fmla="*/ 2147483646 h 77"/>
                <a:gd name="T22" fmla="*/ 2147483646 w 29"/>
                <a:gd name="T23" fmla="*/ 2147483646 h 77"/>
                <a:gd name="T24" fmla="*/ 2147483646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6"/>
            <p:cNvSpPr>
              <a:spLocks/>
            </p:cNvSpPr>
            <p:nvPr userDrawn="1"/>
          </p:nvSpPr>
          <p:spPr bwMode="ltGray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17"/>
            <p:cNvGrpSpPr>
              <a:grpSpLocks/>
            </p:cNvGrpSpPr>
            <p:nvPr userDrawn="1"/>
          </p:nvGrpSpPr>
          <p:grpSpPr bwMode="auto">
            <a:xfrm rot="3220060">
              <a:off x="2631" y="754"/>
              <a:ext cx="569" cy="637"/>
              <a:chOff x="1727" y="866"/>
              <a:chExt cx="129" cy="157"/>
            </a:xfrm>
          </p:grpSpPr>
          <p:sp>
            <p:nvSpPr>
              <p:cNvPr id="36" name="Freeform 18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9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20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1"/>
            <p:cNvGrpSpPr>
              <a:grpSpLocks/>
            </p:cNvGrpSpPr>
            <p:nvPr userDrawn="1"/>
          </p:nvGrpSpPr>
          <p:grpSpPr bwMode="auto">
            <a:xfrm rot="-6691250">
              <a:off x="3637" y="132"/>
              <a:ext cx="356" cy="607"/>
              <a:chOff x="1727" y="866"/>
              <a:chExt cx="129" cy="157"/>
            </a:xfrm>
          </p:grpSpPr>
          <p:sp>
            <p:nvSpPr>
              <p:cNvPr id="33" name="Freeform 22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23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24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5"/>
            <p:cNvGrpSpPr>
              <a:grpSpLocks/>
            </p:cNvGrpSpPr>
            <p:nvPr userDrawn="1"/>
          </p:nvGrpSpPr>
          <p:grpSpPr bwMode="auto">
            <a:xfrm rot="8524840">
              <a:off x="668" y="3321"/>
              <a:ext cx="501" cy="502"/>
              <a:chOff x="1727" y="866"/>
              <a:chExt cx="129" cy="157"/>
            </a:xfrm>
          </p:grpSpPr>
          <p:sp>
            <p:nvSpPr>
              <p:cNvPr id="30" name="Freeform 26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7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28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9"/>
            <p:cNvGrpSpPr>
              <a:grpSpLocks/>
            </p:cNvGrpSpPr>
            <p:nvPr userDrawn="1"/>
          </p:nvGrpSpPr>
          <p:grpSpPr bwMode="auto">
            <a:xfrm rot="4106450" flipH="1">
              <a:off x="393" y="262"/>
              <a:ext cx="709" cy="892"/>
              <a:chOff x="1727" y="866"/>
              <a:chExt cx="129" cy="157"/>
            </a:xfrm>
          </p:grpSpPr>
          <p:sp>
            <p:nvSpPr>
              <p:cNvPr id="27" name="Freeform 30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31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32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33"/>
            <p:cNvGrpSpPr>
              <a:grpSpLocks/>
            </p:cNvGrpSpPr>
            <p:nvPr userDrawn="1"/>
          </p:nvGrpSpPr>
          <p:grpSpPr bwMode="auto">
            <a:xfrm rot="10015322" flipH="1">
              <a:off x="4625" y="2382"/>
              <a:ext cx="709" cy="892"/>
              <a:chOff x="1727" y="866"/>
              <a:chExt cx="129" cy="157"/>
            </a:xfrm>
          </p:grpSpPr>
          <p:sp>
            <p:nvSpPr>
              <p:cNvPr id="24" name="Freeform 34"/>
              <p:cNvSpPr>
                <a:spLocks/>
              </p:cNvSpPr>
              <p:nvPr userDrawn="1"/>
            </p:nvSpPr>
            <p:spPr bwMode="ltGray">
              <a:xfrm>
                <a:off x="1727" y="866"/>
                <a:ext cx="41" cy="59"/>
              </a:xfrm>
              <a:custGeom>
                <a:avLst/>
                <a:gdLst>
                  <a:gd name="T0" fmla="*/ 0 w 83"/>
                  <a:gd name="T1" fmla="*/ 1 h 117"/>
                  <a:gd name="T2" fmla="*/ 0 w 83"/>
                  <a:gd name="T3" fmla="*/ 0 h 117"/>
                  <a:gd name="T4" fmla="*/ 0 w 83"/>
                  <a:gd name="T5" fmla="*/ 1 h 117"/>
                  <a:gd name="T6" fmla="*/ 0 w 83"/>
                  <a:gd name="T7" fmla="*/ 1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35"/>
              <p:cNvSpPr>
                <a:spLocks/>
              </p:cNvSpPr>
              <p:nvPr userDrawn="1"/>
            </p:nvSpPr>
            <p:spPr bwMode="ltGray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1 h 98"/>
                  <a:gd name="T2" fmla="*/ 1 w 140"/>
                  <a:gd name="T3" fmla="*/ 0 h 98"/>
                  <a:gd name="T4" fmla="*/ 1 w 140"/>
                  <a:gd name="T5" fmla="*/ 1 h 98"/>
                  <a:gd name="T6" fmla="*/ 0 w 140"/>
                  <a:gd name="T7" fmla="*/ 1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36"/>
              <p:cNvSpPr>
                <a:spLocks/>
              </p:cNvSpPr>
              <p:nvPr userDrawn="1"/>
            </p:nvSpPr>
            <p:spPr bwMode="ltGray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1 h 49"/>
                  <a:gd name="T2" fmla="*/ 1 w 145"/>
                  <a:gd name="T3" fmla="*/ 0 h 49"/>
                  <a:gd name="T4" fmla="*/ 1 w 145"/>
                  <a:gd name="T5" fmla="*/ 1 h 49"/>
                  <a:gd name="T6" fmla="*/ 0 w 145"/>
                  <a:gd name="T7" fmla="*/ 1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Freeform 37"/>
            <p:cNvSpPr>
              <a:spLocks/>
            </p:cNvSpPr>
            <p:nvPr userDrawn="1"/>
          </p:nvSpPr>
          <p:spPr bwMode="ltGray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8"/>
            <p:cNvSpPr>
              <a:spLocks/>
            </p:cNvSpPr>
            <p:nvPr userDrawn="1"/>
          </p:nvSpPr>
          <p:spPr bwMode="ltGray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147483646 h 237"/>
                <a:gd name="T4" fmla="*/ 2147483646 w 257"/>
                <a:gd name="T5" fmla="*/ 2147483646 h 237"/>
                <a:gd name="T6" fmla="*/ 2147483646 w 257"/>
                <a:gd name="T7" fmla="*/ 2147483646 h 237"/>
                <a:gd name="T8" fmla="*/ 2147483646 w 257"/>
                <a:gd name="T9" fmla="*/ 2147483646 h 237"/>
                <a:gd name="T10" fmla="*/ 2147483646 w 257"/>
                <a:gd name="T11" fmla="*/ 2147483646 h 237"/>
                <a:gd name="T12" fmla="*/ 2147483646 w 257"/>
                <a:gd name="T13" fmla="*/ 2147483646 h 237"/>
                <a:gd name="T14" fmla="*/ 2147483646 w 257"/>
                <a:gd name="T15" fmla="*/ 2147483646 h 237"/>
                <a:gd name="T16" fmla="*/ 2147483646 w 257"/>
                <a:gd name="T17" fmla="*/ 2147483646 h 237"/>
                <a:gd name="T18" fmla="*/ 2147483646 w 257"/>
                <a:gd name="T19" fmla="*/ 2147483646 h 237"/>
                <a:gd name="T20" fmla="*/ 2147483646 w 257"/>
                <a:gd name="T21" fmla="*/ 2147483646 h 237"/>
                <a:gd name="T22" fmla="*/ 2147483646 w 257"/>
                <a:gd name="T23" fmla="*/ 2147483646 h 237"/>
                <a:gd name="T24" fmla="*/ 2147483646 w 257"/>
                <a:gd name="T25" fmla="*/ 2147483646 h 237"/>
                <a:gd name="T26" fmla="*/ 2147483646 w 257"/>
                <a:gd name="T27" fmla="*/ 2147483646 h 237"/>
                <a:gd name="T28" fmla="*/ 2147483646 w 257"/>
                <a:gd name="T29" fmla="*/ 2147483646 h 237"/>
                <a:gd name="T30" fmla="*/ 2147483646 w 257"/>
                <a:gd name="T31" fmla="*/ 2147483646 h 237"/>
                <a:gd name="T32" fmla="*/ 2147483646 w 257"/>
                <a:gd name="T33" fmla="*/ 2147483646 h 237"/>
                <a:gd name="T34" fmla="*/ 2147483646 w 257"/>
                <a:gd name="T35" fmla="*/ 2147483646 h 237"/>
                <a:gd name="T36" fmla="*/ 2147483646 w 257"/>
                <a:gd name="T37" fmla="*/ 2147483646 h 237"/>
                <a:gd name="T38" fmla="*/ 2147483646 w 257"/>
                <a:gd name="T39" fmla="*/ 2147483646 h 237"/>
                <a:gd name="T40" fmla="*/ 2147483646 w 257"/>
                <a:gd name="T41" fmla="*/ 2147483646 h 237"/>
                <a:gd name="T42" fmla="*/ 2147483646 w 257"/>
                <a:gd name="T43" fmla="*/ 2147483646 h 237"/>
                <a:gd name="T44" fmla="*/ 2147483646 w 257"/>
                <a:gd name="T45" fmla="*/ 2147483646 h 237"/>
                <a:gd name="T46" fmla="*/ 2147483646 w 257"/>
                <a:gd name="T47" fmla="*/ 2147483646 h 237"/>
                <a:gd name="T48" fmla="*/ 2147483646 w 257"/>
                <a:gd name="T49" fmla="*/ 2147483646 h 237"/>
                <a:gd name="T50" fmla="*/ 2147483646 w 257"/>
                <a:gd name="T51" fmla="*/ 2147483646 h 237"/>
                <a:gd name="T52" fmla="*/ 2147483646 w 257"/>
                <a:gd name="T53" fmla="*/ 2147483646 h 237"/>
                <a:gd name="T54" fmla="*/ 2147483646 w 257"/>
                <a:gd name="T55" fmla="*/ 2147483646 h 237"/>
                <a:gd name="T56" fmla="*/ 2147483646 w 257"/>
                <a:gd name="T57" fmla="*/ 2147483646 h 237"/>
                <a:gd name="T58" fmla="*/ 2147483646 w 257"/>
                <a:gd name="T59" fmla="*/ 2147483646 h 237"/>
                <a:gd name="T60" fmla="*/ 2147483646 w 257"/>
                <a:gd name="T61" fmla="*/ 2147483646 h 237"/>
                <a:gd name="T62" fmla="*/ 2147483646 w 257"/>
                <a:gd name="T63" fmla="*/ 2147483646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9"/>
            <p:cNvSpPr>
              <a:spLocks/>
            </p:cNvSpPr>
            <p:nvPr userDrawn="1"/>
          </p:nvSpPr>
          <p:spPr bwMode="ltGray">
            <a:xfrm rot="9832527" flipV="1">
              <a:off x="1997" y="858"/>
              <a:ext cx="330" cy="278"/>
            </a:xfrm>
            <a:custGeom>
              <a:avLst/>
              <a:gdLst>
                <a:gd name="T0" fmla="*/ 2147483646 w 124"/>
                <a:gd name="T1" fmla="*/ 0 h 110"/>
                <a:gd name="T2" fmla="*/ 2147483646 w 124"/>
                <a:gd name="T3" fmla="*/ 2147483646 h 110"/>
                <a:gd name="T4" fmla="*/ 2147483646 w 124"/>
                <a:gd name="T5" fmla="*/ 2147483646 h 110"/>
                <a:gd name="T6" fmla="*/ 2147483646 w 124"/>
                <a:gd name="T7" fmla="*/ 2147483646 h 110"/>
                <a:gd name="T8" fmla="*/ 2147483646 w 124"/>
                <a:gd name="T9" fmla="*/ 2147483646 h 110"/>
                <a:gd name="T10" fmla="*/ 2147483646 w 124"/>
                <a:gd name="T11" fmla="*/ 2147483646 h 110"/>
                <a:gd name="T12" fmla="*/ 2147483646 w 124"/>
                <a:gd name="T13" fmla="*/ 2147483646 h 110"/>
                <a:gd name="T14" fmla="*/ 2147483646 w 124"/>
                <a:gd name="T15" fmla="*/ 2147483646 h 110"/>
                <a:gd name="T16" fmla="*/ 2147483646 w 124"/>
                <a:gd name="T17" fmla="*/ 2147483646 h 110"/>
                <a:gd name="T18" fmla="*/ 0 w 124"/>
                <a:gd name="T19" fmla="*/ 2147483646 h 110"/>
                <a:gd name="T20" fmla="*/ 2147483646 w 124"/>
                <a:gd name="T21" fmla="*/ 2147483646 h 110"/>
                <a:gd name="T22" fmla="*/ 2147483646 w 124"/>
                <a:gd name="T23" fmla="*/ 2147483646 h 110"/>
                <a:gd name="T24" fmla="*/ 2147483646 w 124"/>
                <a:gd name="T25" fmla="*/ 2147483646 h 110"/>
                <a:gd name="T26" fmla="*/ 2147483646 w 124"/>
                <a:gd name="T27" fmla="*/ 2147483646 h 110"/>
                <a:gd name="T28" fmla="*/ 2147483646 w 124"/>
                <a:gd name="T29" fmla="*/ 2147483646 h 110"/>
                <a:gd name="T30" fmla="*/ 2147483646 w 124"/>
                <a:gd name="T31" fmla="*/ 2147483646 h 110"/>
                <a:gd name="T32" fmla="*/ 2147483646 w 124"/>
                <a:gd name="T33" fmla="*/ 2147483646 h 110"/>
                <a:gd name="T34" fmla="*/ 2147483646 w 124"/>
                <a:gd name="T35" fmla="*/ 2147483646 h 110"/>
                <a:gd name="T36" fmla="*/ 2147483646 w 124"/>
                <a:gd name="T37" fmla="*/ 2147483646 h 110"/>
                <a:gd name="T38" fmla="*/ 2147483646 w 124"/>
                <a:gd name="T39" fmla="*/ 2147483646 h 110"/>
                <a:gd name="T40" fmla="*/ 2147483646 w 124"/>
                <a:gd name="T41" fmla="*/ 2147483646 h 110"/>
                <a:gd name="T42" fmla="*/ 2147483646 w 124"/>
                <a:gd name="T43" fmla="*/ 2147483646 h 110"/>
                <a:gd name="T44" fmla="*/ 2147483646 w 124"/>
                <a:gd name="T45" fmla="*/ 2147483646 h 110"/>
                <a:gd name="T46" fmla="*/ 2147483646 w 124"/>
                <a:gd name="T47" fmla="*/ 2147483646 h 110"/>
                <a:gd name="T48" fmla="*/ 2147483646 w 124"/>
                <a:gd name="T49" fmla="*/ 2147483646 h 110"/>
                <a:gd name="T50" fmla="*/ 2147483646 w 124"/>
                <a:gd name="T51" fmla="*/ 2147483646 h 110"/>
                <a:gd name="T52" fmla="*/ 2147483646 w 124"/>
                <a:gd name="T53" fmla="*/ 2147483646 h 110"/>
                <a:gd name="T54" fmla="*/ 2147483646 w 124"/>
                <a:gd name="T55" fmla="*/ 2147483646 h 110"/>
                <a:gd name="T56" fmla="*/ 2147483646 w 124"/>
                <a:gd name="T57" fmla="*/ 2147483646 h 110"/>
                <a:gd name="T58" fmla="*/ 2147483646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ltGray">
            <a:xfrm rot="9832527" flipV="1">
              <a:off x="2224" y="808"/>
              <a:ext cx="123" cy="233"/>
            </a:xfrm>
            <a:custGeom>
              <a:avLst/>
              <a:gdLst>
                <a:gd name="T0" fmla="*/ 2147483646 w 46"/>
                <a:gd name="T1" fmla="*/ 0 h 94"/>
                <a:gd name="T2" fmla="*/ 2147483646 w 46"/>
                <a:gd name="T3" fmla="*/ 2147483646 h 94"/>
                <a:gd name="T4" fmla="*/ 2147483646 w 46"/>
                <a:gd name="T5" fmla="*/ 2147483646 h 94"/>
                <a:gd name="T6" fmla="*/ 2147483646 w 46"/>
                <a:gd name="T7" fmla="*/ 2147483646 h 94"/>
                <a:gd name="T8" fmla="*/ 0 w 46"/>
                <a:gd name="T9" fmla="*/ 2147483646 h 94"/>
                <a:gd name="T10" fmla="*/ 2147483646 w 46"/>
                <a:gd name="T11" fmla="*/ 2147483646 h 94"/>
                <a:gd name="T12" fmla="*/ 2147483646 w 46"/>
                <a:gd name="T13" fmla="*/ 2147483646 h 94"/>
                <a:gd name="T14" fmla="*/ 2147483646 w 46"/>
                <a:gd name="T15" fmla="*/ 2147483646 h 94"/>
                <a:gd name="T16" fmla="*/ 2147483646 w 46"/>
                <a:gd name="T17" fmla="*/ 2147483646 h 94"/>
                <a:gd name="T18" fmla="*/ 2147483646 w 46"/>
                <a:gd name="T19" fmla="*/ 2147483646 h 94"/>
                <a:gd name="T20" fmla="*/ 2147483646 w 46"/>
                <a:gd name="T21" fmla="*/ 2147483646 h 94"/>
                <a:gd name="T22" fmla="*/ 2147483646 w 46"/>
                <a:gd name="T23" fmla="*/ 2147483646 h 94"/>
                <a:gd name="T24" fmla="*/ 2147483646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ltGray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2"/>
            <p:cNvSpPr>
              <a:spLocks/>
            </p:cNvSpPr>
            <p:nvPr userDrawn="1"/>
          </p:nvSpPr>
          <p:spPr bwMode="ltGray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2147483646 w 149"/>
                <a:gd name="T3" fmla="*/ 2147483646 h 704"/>
                <a:gd name="T4" fmla="*/ 2147483646 w 149"/>
                <a:gd name="T5" fmla="*/ 2147483646 h 704"/>
                <a:gd name="T6" fmla="*/ 2147483646 w 149"/>
                <a:gd name="T7" fmla="*/ 2147483646 h 704"/>
                <a:gd name="T8" fmla="*/ 2147483646 w 149"/>
                <a:gd name="T9" fmla="*/ 2147483646 h 704"/>
                <a:gd name="T10" fmla="*/ 2147483646 w 149"/>
                <a:gd name="T11" fmla="*/ 2147483646 h 704"/>
                <a:gd name="T12" fmla="*/ 2147483646 w 149"/>
                <a:gd name="T13" fmla="*/ 2147483646 h 704"/>
                <a:gd name="T14" fmla="*/ 2147483646 w 149"/>
                <a:gd name="T15" fmla="*/ 2147483646 h 704"/>
                <a:gd name="T16" fmla="*/ 2147483646 w 149"/>
                <a:gd name="T17" fmla="*/ 2147483646 h 704"/>
                <a:gd name="T18" fmla="*/ 2147483646 w 149"/>
                <a:gd name="T19" fmla="*/ 2147483646 h 704"/>
                <a:gd name="T20" fmla="*/ 2147483646 w 149"/>
                <a:gd name="T21" fmla="*/ 2147483646 h 704"/>
                <a:gd name="T22" fmla="*/ 2147483646 w 149"/>
                <a:gd name="T23" fmla="*/ 2147483646 h 704"/>
                <a:gd name="T24" fmla="*/ 2147483646 w 149"/>
                <a:gd name="T25" fmla="*/ 2147483646 h 704"/>
                <a:gd name="T26" fmla="*/ 2147483646 w 149"/>
                <a:gd name="T27" fmla="*/ 2147483646 h 704"/>
                <a:gd name="T28" fmla="*/ 2147483646 w 149"/>
                <a:gd name="T29" fmla="*/ 2147483646 h 704"/>
                <a:gd name="T30" fmla="*/ 2147483646 w 149"/>
                <a:gd name="T31" fmla="*/ 2147483646 h 704"/>
                <a:gd name="T32" fmla="*/ 2147483646 w 149"/>
                <a:gd name="T33" fmla="*/ 2147483646 h 704"/>
                <a:gd name="T34" fmla="*/ 2147483646 w 149"/>
                <a:gd name="T35" fmla="*/ 2147483646 h 704"/>
                <a:gd name="T36" fmla="*/ 2147483646 w 149"/>
                <a:gd name="T37" fmla="*/ 2147483646 h 704"/>
                <a:gd name="T38" fmla="*/ 2147483646 w 149"/>
                <a:gd name="T39" fmla="*/ 2147483646 h 704"/>
                <a:gd name="T40" fmla="*/ 2147483646 w 149"/>
                <a:gd name="T41" fmla="*/ 2147483646 h 704"/>
                <a:gd name="T42" fmla="*/ 2147483646 w 149"/>
                <a:gd name="T43" fmla="*/ 2147483646 h 704"/>
                <a:gd name="T44" fmla="*/ 2147483646 w 149"/>
                <a:gd name="T45" fmla="*/ 2147483646 h 704"/>
                <a:gd name="T46" fmla="*/ 2147483646 w 149"/>
                <a:gd name="T47" fmla="*/ 2147483646 h 704"/>
                <a:gd name="T48" fmla="*/ 2147483646 w 149"/>
                <a:gd name="T49" fmla="*/ 2147483646 h 704"/>
                <a:gd name="T50" fmla="*/ 2147483646 w 149"/>
                <a:gd name="T51" fmla="*/ 2147483646 h 704"/>
                <a:gd name="T52" fmla="*/ 2147483646 w 149"/>
                <a:gd name="T53" fmla="*/ 2147483646 h 704"/>
                <a:gd name="T54" fmla="*/ 2147483646 w 149"/>
                <a:gd name="T55" fmla="*/ 2147483646 h 704"/>
                <a:gd name="T56" fmla="*/ 2147483646 w 149"/>
                <a:gd name="T57" fmla="*/ 2147483646 h 704"/>
                <a:gd name="T58" fmla="*/ 2147483646 w 149"/>
                <a:gd name="T59" fmla="*/ 2147483646 h 704"/>
                <a:gd name="T60" fmla="*/ 2147483646 w 149"/>
                <a:gd name="T61" fmla="*/ 2147483646 h 704"/>
                <a:gd name="T62" fmla="*/ 2147483646 w 149"/>
                <a:gd name="T63" fmla="*/ 2147483646 h 704"/>
                <a:gd name="T64" fmla="*/ 2147483646 w 149"/>
                <a:gd name="T65" fmla="*/ 2147483646 h 704"/>
                <a:gd name="T66" fmla="*/ 2147483646 w 149"/>
                <a:gd name="T67" fmla="*/ 2147483646 h 704"/>
                <a:gd name="T68" fmla="*/ 2147483646 w 149"/>
                <a:gd name="T69" fmla="*/ 2147483646 h 704"/>
                <a:gd name="T70" fmla="*/ 2147483646 w 149"/>
                <a:gd name="T71" fmla="*/ 2147483646 h 704"/>
                <a:gd name="T72" fmla="*/ 2147483646 w 149"/>
                <a:gd name="T73" fmla="*/ 2147483646 h 704"/>
                <a:gd name="T74" fmla="*/ 2147483646 w 149"/>
                <a:gd name="T75" fmla="*/ 2147483646 h 704"/>
                <a:gd name="T76" fmla="*/ 2147483646 w 149"/>
                <a:gd name="T77" fmla="*/ 2147483646 h 704"/>
                <a:gd name="T78" fmla="*/ 2147483646 w 149"/>
                <a:gd name="T79" fmla="*/ 2147483646 h 704"/>
                <a:gd name="T80" fmla="*/ 2147483646 w 149"/>
                <a:gd name="T81" fmla="*/ 2147483646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3"/>
            <p:cNvSpPr>
              <a:spLocks/>
            </p:cNvSpPr>
            <p:nvPr userDrawn="1"/>
          </p:nvSpPr>
          <p:spPr bwMode="ltGray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295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3" y="596900"/>
            <a:ext cx="6192837" cy="3581400"/>
          </a:xfrm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3378596" algn="ctr" rotWithShape="0">
                    <a:srgbClr val="993366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5200" b="1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3296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0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6" name="Rectangle 4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7" name="Rectangle 4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" name="Rectangle 4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418AE64F-A434-4533-AB68-249376FE6C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7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35D1071-1831-4128-9421-8313FFB7B0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73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defRPr sz="2800"/>
            </a:lvl1pPr>
            <a:lvl2pPr>
              <a:lnSpc>
                <a:spcPct val="125000"/>
              </a:lnSpc>
              <a:spcBef>
                <a:spcPts val="0"/>
              </a:spcBef>
              <a:defRPr sz="2400"/>
            </a:lvl2pPr>
            <a:lvl3pPr>
              <a:lnSpc>
                <a:spcPct val="125000"/>
              </a:lnSpc>
              <a:spcBef>
                <a:spcPts val="0"/>
              </a:spcBef>
              <a:defRPr sz="2000"/>
            </a:lvl3pPr>
            <a:lvl4pPr>
              <a:lnSpc>
                <a:spcPct val="125000"/>
              </a:lnSpc>
              <a:spcBef>
                <a:spcPts val="0"/>
              </a:spcBef>
              <a:defRPr sz="1800"/>
            </a:lvl4pPr>
            <a:lvl5pPr>
              <a:lnSpc>
                <a:spcPct val="125000"/>
              </a:lnSpc>
              <a:spcBef>
                <a:spcPts val="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zh-CN" altLang="en-US" sz="2800" smtClean="0"/>
            </a:lvl1pPr>
            <a:lvl2pPr>
              <a:defRPr lang="zh-CN" altLang="en-US" sz="2400" smtClean="0"/>
            </a:lvl2pPr>
            <a:lvl3pPr>
              <a:defRPr lang="zh-CN" altLang="en-US" sz="20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BF20177-25F9-4EBD-ACF7-2E590E9A4B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57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1BEA767D-962B-4951-8D21-197F84ED3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17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DD8E5DA-14E4-4888-8A47-18C9BC021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326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92717B7C-998E-42FC-B95F-8F7C2CF27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965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3438"/>
            <a:ext cx="822960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31187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34" name="Text Box 55"/>
          <p:cNvSpPr txBox="1">
            <a:spLocks noChangeArrowheads="1"/>
          </p:cNvSpPr>
          <p:nvPr userDrawn="1"/>
        </p:nvSpPr>
        <p:spPr bwMode="auto">
          <a:xfrm>
            <a:off x="6804025" y="223838"/>
            <a:ext cx="233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第四章 能带理论</a:t>
            </a:r>
          </a:p>
        </p:txBody>
      </p:sp>
      <p:sp>
        <p:nvSpPr>
          <p:cNvPr id="1035" name="Rectangle 56"/>
          <p:cNvSpPr>
            <a:spLocks noChangeArrowheads="1"/>
          </p:cNvSpPr>
          <p:nvPr userDrawn="1"/>
        </p:nvSpPr>
        <p:spPr bwMode="auto">
          <a:xfrm>
            <a:off x="-15875" y="103188"/>
            <a:ext cx="7467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indent="457200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en-US" altLang="zh-CN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4-2</a:t>
            </a:r>
            <a:r>
              <a:rPr kumimoji="1" lang="zh-CN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一维周期场中的电子运动的近电子近似</a:t>
            </a:r>
            <a:endParaRPr lang="zh-CN" altLang="en-US" sz="2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282" name="Text Box 58"/>
          <p:cNvSpPr txBox="1">
            <a:spLocks noChangeArrowheads="1"/>
          </p:cNvSpPr>
          <p:nvPr userDrawn="1"/>
        </p:nvSpPr>
        <p:spPr bwMode="auto">
          <a:xfrm>
            <a:off x="6300788" y="6524625"/>
            <a:ext cx="28432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华文新魏" pitchFamily="2" charset="-122"/>
              </a:rPr>
              <a:t>东北师范大学物理学院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19" r:id="rId19"/>
    <p:sldLayoutId id="2147484238" r:id="rId2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5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3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47.wmf"/><Relationship Id="rId18" Type="http://schemas.openxmlformats.org/officeDocument/2006/relationships/oleObject" Target="../embeddings/oleObject6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7.e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0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46.wmf"/><Relationship Id="rId5" Type="http://schemas.openxmlformats.org/officeDocument/2006/relationships/image" Target="../media/image56.e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61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8.emf"/><Relationship Id="rId14" Type="http://schemas.openxmlformats.org/officeDocument/2006/relationships/oleObject" Target="../embeddings/oleObject6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65.w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7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76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86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72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4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87.bin"/><Relationship Id="rId21" Type="http://schemas.openxmlformats.org/officeDocument/2006/relationships/image" Target="../media/image87.wmf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7.wmf"/><Relationship Id="rId20" Type="http://schemas.openxmlformats.org/officeDocument/2006/relationships/oleObject" Target="../embeddings/oleObject96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23" Type="http://schemas.openxmlformats.org/officeDocument/2006/relationships/image" Target="../media/image88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95.bin"/><Relationship Id="rId4" Type="http://schemas.openxmlformats.org/officeDocument/2006/relationships/image" Target="../media/image83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46.wmf"/><Relationship Id="rId22" Type="http://schemas.openxmlformats.org/officeDocument/2006/relationships/oleObject" Target="../embeddings/oleObject9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8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96.emf"/><Relationship Id="rId18" Type="http://schemas.openxmlformats.org/officeDocument/2006/relationships/oleObject" Target="../embeddings/oleObject108.bin"/><Relationship Id="rId3" Type="http://schemas.openxmlformats.org/officeDocument/2006/relationships/oleObject" Target="../embeddings/oleObject101.bin"/><Relationship Id="rId7" Type="http://schemas.openxmlformats.org/officeDocument/2006/relationships/image" Target="../media/image99.jpeg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98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107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3.wmf"/><Relationship Id="rId11" Type="http://schemas.openxmlformats.org/officeDocument/2006/relationships/image" Target="../media/image95.emf"/><Relationship Id="rId5" Type="http://schemas.openxmlformats.org/officeDocument/2006/relationships/oleObject" Target="../embeddings/oleObject102.bin"/><Relationship Id="rId15" Type="http://schemas.openxmlformats.org/officeDocument/2006/relationships/image" Target="../media/image97.emf"/><Relationship Id="rId10" Type="http://schemas.openxmlformats.org/officeDocument/2006/relationships/oleObject" Target="../embeddings/oleObject104.bin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92.wmf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10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115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05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10" Type="http://schemas.openxmlformats.org/officeDocument/2006/relationships/image" Target="../media/image103.e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04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13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124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12.wmf"/><Relationship Id="rId20" Type="http://schemas.openxmlformats.org/officeDocument/2006/relationships/image" Target="../media/image22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10" Type="http://schemas.openxmlformats.org/officeDocument/2006/relationships/image" Target="../media/image109.emf"/><Relationship Id="rId19" Type="http://schemas.openxmlformats.org/officeDocument/2006/relationships/oleObject" Target="../embeddings/oleObject125.bin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1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image" Target="../media/image118.wmf"/><Relationship Id="rId18" Type="http://schemas.openxmlformats.org/officeDocument/2006/relationships/oleObject" Target="../embeddings/oleObject133.bin"/><Relationship Id="rId3" Type="http://schemas.openxmlformats.org/officeDocument/2006/relationships/image" Target="../media/image125.jpeg"/><Relationship Id="rId21" Type="http://schemas.openxmlformats.org/officeDocument/2006/relationships/image" Target="../media/image122.emf"/><Relationship Id="rId7" Type="http://schemas.openxmlformats.org/officeDocument/2006/relationships/image" Target="../media/image115.wmf"/><Relationship Id="rId12" Type="http://schemas.openxmlformats.org/officeDocument/2006/relationships/oleObject" Target="../embeddings/oleObject130.bin"/><Relationship Id="rId17" Type="http://schemas.openxmlformats.org/officeDocument/2006/relationships/image" Target="../media/image120.emf"/><Relationship Id="rId25" Type="http://schemas.openxmlformats.org/officeDocument/2006/relationships/image" Target="../media/image124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132.bin"/><Relationship Id="rId20" Type="http://schemas.openxmlformats.org/officeDocument/2006/relationships/oleObject" Target="../embeddings/oleObject134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117.wmf"/><Relationship Id="rId24" Type="http://schemas.openxmlformats.org/officeDocument/2006/relationships/oleObject" Target="../embeddings/oleObject136.bin"/><Relationship Id="rId5" Type="http://schemas.openxmlformats.org/officeDocument/2006/relationships/image" Target="../media/image114.emf"/><Relationship Id="rId15" Type="http://schemas.openxmlformats.org/officeDocument/2006/relationships/image" Target="../media/image119.emf"/><Relationship Id="rId23" Type="http://schemas.openxmlformats.org/officeDocument/2006/relationships/image" Target="../media/image123.wmf"/><Relationship Id="rId10" Type="http://schemas.openxmlformats.org/officeDocument/2006/relationships/oleObject" Target="../embeddings/oleObject129.bin"/><Relationship Id="rId19" Type="http://schemas.openxmlformats.org/officeDocument/2006/relationships/image" Target="../media/image121.wmf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116.wmf"/><Relationship Id="rId14" Type="http://schemas.openxmlformats.org/officeDocument/2006/relationships/oleObject" Target="../embeddings/oleObject131.bin"/><Relationship Id="rId22" Type="http://schemas.openxmlformats.org/officeDocument/2006/relationships/oleObject" Target="../embeddings/oleObject13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9.bin"/><Relationship Id="rId13" Type="http://schemas.openxmlformats.org/officeDocument/2006/relationships/image" Target="../media/image128.wmf"/><Relationship Id="rId3" Type="http://schemas.openxmlformats.org/officeDocument/2006/relationships/image" Target="../media/image125.jpeg"/><Relationship Id="rId7" Type="http://schemas.openxmlformats.org/officeDocument/2006/relationships/image" Target="../media/image127.emf"/><Relationship Id="rId12" Type="http://schemas.openxmlformats.org/officeDocument/2006/relationships/oleObject" Target="../embeddings/oleObject14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38.bin"/><Relationship Id="rId11" Type="http://schemas.openxmlformats.org/officeDocument/2006/relationships/image" Target="../media/image92.wmf"/><Relationship Id="rId5" Type="http://schemas.openxmlformats.org/officeDocument/2006/relationships/image" Target="../media/image126.emf"/><Relationship Id="rId15" Type="http://schemas.openxmlformats.org/officeDocument/2006/relationships/image" Target="../media/image129.wmf"/><Relationship Id="rId10" Type="http://schemas.openxmlformats.org/officeDocument/2006/relationships/oleObject" Target="../embeddings/oleObject140.bin"/><Relationship Id="rId4" Type="http://schemas.openxmlformats.org/officeDocument/2006/relationships/oleObject" Target="../embeddings/oleObject137.bin"/><Relationship Id="rId9" Type="http://schemas.openxmlformats.org/officeDocument/2006/relationships/image" Target="../media/image93.wmf"/><Relationship Id="rId14" Type="http://schemas.openxmlformats.org/officeDocument/2006/relationships/oleObject" Target="../embeddings/oleObject14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5.bin"/><Relationship Id="rId13" Type="http://schemas.openxmlformats.org/officeDocument/2006/relationships/image" Target="../media/image133.wmf"/><Relationship Id="rId18" Type="http://schemas.openxmlformats.org/officeDocument/2006/relationships/oleObject" Target="../embeddings/oleObject150.bin"/><Relationship Id="rId3" Type="http://schemas.openxmlformats.org/officeDocument/2006/relationships/image" Target="../media/image125.jpeg"/><Relationship Id="rId21" Type="http://schemas.openxmlformats.org/officeDocument/2006/relationships/image" Target="../media/image137.wmf"/><Relationship Id="rId7" Type="http://schemas.openxmlformats.org/officeDocument/2006/relationships/image" Target="../media/image115.wmf"/><Relationship Id="rId12" Type="http://schemas.openxmlformats.org/officeDocument/2006/relationships/oleObject" Target="../embeddings/oleObject147.bin"/><Relationship Id="rId17" Type="http://schemas.openxmlformats.org/officeDocument/2006/relationships/image" Target="../media/image135.e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149.bin"/><Relationship Id="rId20" Type="http://schemas.openxmlformats.org/officeDocument/2006/relationships/oleObject" Target="../embeddings/oleObject151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44.bin"/><Relationship Id="rId11" Type="http://schemas.openxmlformats.org/officeDocument/2006/relationships/image" Target="../media/image132.wmf"/><Relationship Id="rId5" Type="http://schemas.openxmlformats.org/officeDocument/2006/relationships/image" Target="../media/image130.emf"/><Relationship Id="rId15" Type="http://schemas.openxmlformats.org/officeDocument/2006/relationships/image" Target="../media/image134.emf"/><Relationship Id="rId10" Type="http://schemas.openxmlformats.org/officeDocument/2006/relationships/oleObject" Target="../embeddings/oleObject146.bin"/><Relationship Id="rId19" Type="http://schemas.openxmlformats.org/officeDocument/2006/relationships/image" Target="../media/image136.emf"/><Relationship Id="rId4" Type="http://schemas.openxmlformats.org/officeDocument/2006/relationships/oleObject" Target="../embeddings/oleObject143.bin"/><Relationship Id="rId9" Type="http://schemas.openxmlformats.org/officeDocument/2006/relationships/image" Target="../media/image131.wmf"/><Relationship Id="rId14" Type="http://schemas.openxmlformats.org/officeDocument/2006/relationships/oleObject" Target="../embeddings/oleObject14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13" Type="http://schemas.openxmlformats.org/officeDocument/2006/relationships/oleObject" Target="../embeddings/oleObject157.bin"/><Relationship Id="rId18" Type="http://schemas.openxmlformats.org/officeDocument/2006/relationships/image" Target="../media/image144.w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12" Type="http://schemas.openxmlformats.org/officeDocument/2006/relationships/image" Target="../media/image142.wmf"/><Relationship Id="rId17" Type="http://schemas.openxmlformats.org/officeDocument/2006/relationships/oleObject" Target="../embeddings/oleObject159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43.wmf"/><Relationship Id="rId20" Type="http://schemas.openxmlformats.org/officeDocument/2006/relationships/image" Target="../media/image145.e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156.bin"/><Relationship Id="rId5" Type="http://schemas.openxmlformats.org/officeDocument/2006/relationships/oleObject" Target="../embeddings/oleObject153.bin"/><Relationship Id="rId15" Type="http://schemas.openxmlformats.org/officeDocument/2006/relationships/oleObject" Target="../embeddings/oleObject158.bin"/><Relationship Id="rId10" Type="http://schemas.openxmlformats.org/officeDocument/2006/relationships/image" Target="../media/image141.wmf"/><Relationship Id="rId19" Type="http://schemas.openxmlformats.org/officeDocument/2006/relationships/oleObject" Target="../embeddings/oleObject160.bin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55.bin"/><Relationship Id="rId14" Type="http://schemas.openxmlformats.org/officeDocument/2006/relationships/image" Target="../media/image9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3" Type="http://schemas.openxmlformats.org/officeDocument/2006/relationships/image" Target="../media/image150.jpeg"/><Relationship Id="rId7" Type="http://schemas.openxmlformats.org/officeDocument/2006/relationships/image" Target="../media/image147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62.bin"/><Relationship Id="rId11" Type="http://schemas.openxmlformats.org/officeDocument/2006/relationships/image" Target="../media/image149.wmf"/><Relationship Id="rId5" Type="http://schemas.openxmlformats.org/officeDocument/2006/relationships/image" Target="../media/image146.emf"/><Relationship Id="rId10" Type="http://schemas.openxmlformats.org/officeDocument/2006/relationships/oleObject" Target="../embeddings/oleObject164.bin"/><Relationship Id="rId4" Type="http://schemas.openxmlformats.org/officeDocument/2006/relationships/oleObject" Target="../embeddings/oleObject161.bin"/><Relationship Id="rId9" Type="http://schemas.openxmlformats.org/officeDocument/2006/relationships/image" Target="../media/image14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image" Target="../media/image154.jpeg"/><Relationship Id="rId7" Type="http://schemas.openxmlformats.org/officeDocument/2006/relationships/image" Target="../media/image15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151.emf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1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7" Type="http://schemas.openxmlformats.org/officeDocument/2006/relationships/image" Target="../media/image15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155.wmf"/><Relationship Id="rId4" Type="http://schemas.openxmlformats.org/officeDocument/2006/relationships/oleObject" Target="../embeddings/oleObject16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60.jpeg"/><Relationship Id="rId4" Type="http://schemas.openxmlformats.org/officeDocument/2006/relationships/image" Target="../media/image15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13" Type="http://schemas.openxmlformats.org/officeDocument/2006/relationships/oleObject" Target="../embeddings/oleObject177.bin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6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3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175.bin"/><Relationship Id="rId14" Type="http://schemas.openxmlformats.org/officeDocument/2006/relationships/image" Target="../media/image16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image" Target="../media/image171.w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oleObject" Target="../embeddings/oleObject184.bin"/><Relationship Id="rId17" Type="http://schemas.openxmlformats.org/officeDocument/2006/relationships/image" Target="../media/image173.wmf"/><Relationship Id="rId2" Type="http://schemas.openxmlformats.org/officeDocument/2006/relationships/slideLayout" Target="../slideLayouts/slideLayout9.xml"/><Relationship Id="rId16" Type="http://schemas.openxmlformats.org/officeDocument/2006/relationships/oleObject" Target="../embeddings/oleObject186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183.bin"/><Relationship Id="rId5" Type="http://schemas.openxmlformats.org/officeDocument/2006/relationships/oleObject" Target="../embeddings/oleObject179.bin"/><Relationship Id="rId15" Type="http://schemas.openxmlformats.org/officeDocument/2006/relationships/image" Target="../media/image172.wmf"/><Relationship Id="rId10" Type="http://schemas.openxmlformats.org/officeDocument/2006/relationships/oleObject" Target="../embeddings/oleObject182.bin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181.bin"/><Relationship Id="rId14" Type="http://schemas.openxmlformats.org/officeDocument/2006/relationships/oleObject" Target="../embeddings/oleObject18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13" Type="http://schemas.openxmlformats.org/officeDocument/2006/relationships/oleObject" Target="../embeddings/oleObject192.bin"/><Relationship Id="rId18" Type="http://schemas.openxmlformats.org/officeDocument/2006/relationships/image" Target="../media/image181.wmf"/><Relationship Id="rId3" Type="http://schemas.openxmlformats.org/officeDocument/2006/relationships/oleObject" Target="../embeddings/oleObject187.bin"/><Relationship Id="rId21" Type="http://schemas.openxmlformats.org/officeDocument/2006/relationships/oleObject" Target="../embeddings/oleObject196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178.wmf"/><Relationship Id="rId17" Type="http://schemas.openxmlformats.org/officeDocument/2006/relationships/oleObject" Target="../embeddings/oleObject194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80.wmf"/><Relationship Id="rId20" Type="http://schemas.openxmlformats.org/officeDocument/2006/relationships/image" Target="../media/image182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5.wmf"/><Relationship Id="rId11" Type="http://schemas.openxmlformats.org/officeDocument/2006/relationships/oleObject" Target="../embeddings/oleObject191.bin"/><Relationship Id="rId24" Type="http://schemas.openxmlformats.org/officeDocument/2006/relationships/image" Target="../media/image184.wmf"/><Relationship Id="rId5" Type="http://schemas.openxmlformats.org/officeDocument/2006/relationships/oleObject" Target="../embeddings/oleObject188.bin"/><Relationship Id="rId15" Type="http://schemas.openxmlformats.org/officeDocument/2006/relationships/oleObject" Target="../embeddings/oleObject193.bin"/><Relationship Id="rId23" Type="http://schemas.openxmlformats.org/officeDocument/2006/relationships/oleObject" Target="../embeddings/oleObject197.bin"/><Relationship Id="rId10" Type="http://schemas.openxmlformats.org/officeDocument/2006/relationships/image" Target="../media/image177.wmf"/><Relationship Id="rId19" Type="http://schemas.openxmlformats.org/officeDocument/2006/relationships/oleObject" Target="../embeddings/oleObject195.bin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90.bin"/><Relationship Id="rId14" Type="http://schemas.openxmlformats.org/officeDocument/2006/relationships/image" Target="../media/image179.wmf"/><Relationship Id="rId22" Type="http://schemas.openxmlformats.org/officeDocument/2006/relationships/image" Target="../media/image183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3" Type="http://schemas.openxmlformats.org/officeDocument/2006/relationships/image" Target="../media/image187.jpeg"/><Relationship Id="rId7" Type="http://schemas.openxmlformats.org/officeDocument/2006/relationships/image" Target="../media/image177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99.bin"/><Relationship Id="rId11" Type="http://schemas.openxmlformats.org/officeDocument/2006/relationships/image" Target="../media/image186.wmf"/><Relationship Id="rId5" Type="http://schemas.openxmlformats.org/officeDocument/2006/relationships/image" Target="../media/image174.wmf"/><Relationship Id="rId10" Type="http://schemas.openxmlformats.org/officeDocument/2006/relationships/oleObject" Target="../embeddings/oleObject201.bin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18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2.bin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191.wmf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93.e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206.bin"/><Relationship Id="rId5" Type="http://schemas.openxmlformats.org/officeDocument/2006/relationships/oleObject" Target="../embeddings/oleObject203.bin"/><Relationship Id="rId15" Type="http://schemas.openxmlformats.org/officeDocument/2006/relationships/oleObject" Target="../embeddings/oleObject208.bin"/><Relationship Id="rId10" Type="http://schemas.openxmlformats.org/officeDocument/2006/relationships/image" Target="../media/image190.wmf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205.bin"/><Relationship Id="rId14" Type="http://schemas.openxmlformats.org/officeDocument/2006/relationships/image" Target="../media/image19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19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oleObject" Target="../embeddings/oleObject212.bin"/><Relationship Id="rId7" Type="http://schemas.openxmlformats.org/officeDocument/2006/relationships/oleObject" Target="../embeddings/oleObject21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19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97.wmf"/><Relationship Id="rId5" Type="http://schemas.openxmlformats.org/officeDocument/2006/relationships/oleObject" Target="../embeddings/oleObject216.bin"/><Relationship Id="rId4" Type="http://schemas.openxmlformats.org/officeDocument/2006/relationships/image" Target="../media/image19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9.bin"/><Relationship Id="rId13" Type="http://schemas.openxmlformats.org/officeDocument/2006/relationships/image" Target="../media/image204.wmf"/><Relationship Id="rId3" Type="http://schemas.openxmlformats.org/officeDocument/2006/relationships/image" Target="../media/image206.jpeg"/><Relationship Id="rId7" Type="http://schemas.openxmlformats.org/officeDocument/2006/relationships/image" Target="../media/image201.wmf"/><Relationship Id="rId12" Type="http://schemas.openxmlformats.org/officeDocument/2006/relationships/oleObject" Target="../embeddings/oleObject221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07.png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18.bin"/><Relationship Id="rId11" Type="http://schemas.openxmlformats.org/officeDocument/2006/relationships/image" Target="../media/image203.wmf"/><Relationship Id="rId5" Type="http://schemas.openxmlformats.org/officeDocument/2006/relationships/image" Target="../media/image200.wmf"/><Relationship Id="rId15" Type="http://schemas.openxmlformats.org/officeDocument/2006/relationships/image" Target="../media/image205.wmf"/><Relationship Id="rId10" Type="http://schemas.openxmlformats.org/officeDocument/2006/relationships/oleObject" Target="../embeddings/oleObject220.bin"/><Relationship Id="rId4" Type="http://schemas.openxmlformats.org/officeDocument/2006/relationships/oleObject" Target="../embeddings/oleObject217.bin"/><Relationship Id="rId9" Type="http://schemas.openxmlformats.org/officeDocument/2006/relationships/image" Target="../media/image202.wmf"/><Relationship Id="rId14" Type="http://schemas.openxmlformats.org/officeDocument/2006/relationships/oleObject" Target="../embeddings/oleObject22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224.bin"/><Relationship Id="rId4" Type="http://schemas.openxmlformats.org/officeDocument/2006/relationships/image" Target="../media/image208.wmf"/><Relationship Id="rId9" Type="http://schemas.openxmlformats.org/officeDocument/2006/relationships/image" Target="../media/image21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226.bin"/><Relationship Id="rId7" Type="http://schemas.openxmlformats.org/officeDocument/2006/relationships/oleObject" Target="../embeddings/oleObject22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227.bin"/><Relationship Id="rId4" Type="http://schemas.openxmlformats.org/officeDocument/2006/relationships/image" Target="../media/image21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1.bin"/><Relationship Id="rId13" Type="http://schemas.openxmlformats.org/officeDocument/2006/relationships/image" Target="../media/image216.wmf"/><Relationship Id="rId3" Type="http://schemas.openxmlformats.org/officeDocument/2006/relationships/image" Target="../media/image217.jpeg"/><Relationship Id="rId7" Type="http://schemas.openxmlformats.org/officeDocument/2006/relationships/image" Target="../media/image191.wmf"/><Relationship Id="rId12" Type="http://schemas.openxmlformats.org/officeDocument/2006/relationships/oleObject" Target="../embeddings/oleObject23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215.wmf"/><Relationship Id="rId5" Type="http://schemas.openxmlformats.org/officeDocument/2006/relationships/image" Target="../media/image213.wmf"/><Relationship Id="rId15" Type="http://schemas.openxmlformats.org/officeDocument/2006/relationships/oleObject" Target="../embeddings/oleObject235.bin"/><Relationship Id="rId10" Type="http://schemas.openxmlformats.org/officeDocument/2006/relationships/oleObject" Target="../embeddings/oleObject232.bin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214.wmf"/><Relationship Id="rId14" Type="http://schemas.openxmlformats.org/officeDocument/2006/relationships/oleObject" Target="../embeddings/oleObject23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3" Type="http://schemas.openxmlformats.org/officeDocument/2006/relationships/oleObject" Target="../embeddings/oleObject236.bin"/><Relationship Id="rId7" Type="http://schemas.openxmlformats.org/officeDocument/2006/relationships/oleObject" Target="../embeddings/oleObject23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237.bin"/><Relationship Id="rId4" Type="http://schemas.openxmlformats.org/officeDocument/2006/relationships/image" Target="../media/image21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oleObject" Target="../embeddings/oleObject239.bin"/><Relationship Id="rId7" Type="http://schemas.openxmlformats.org/officeDocument/2006/relationships/oleObject" Target="../embeddings/oleObject24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23.wmf"/><Relationship Id="rId5" Type="http://schemas.openxmlformats.org/officeDocument/2006/relationships/oleObject" Target="../embeddings/oleObject240.bin"/><Relationship Id="rId4" Type="http://schemas.openxmlformats.org/officeDocument/2006/relationships/image" Target="../media/image22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26.wmf"/><Relationship Id="rId5" Type="http://schemas.openxmlformats.org/officeDocument/2006/relationships/oleObject" Target="../embeddings/oleObject243.bin"/><Relationship Id="rId4" Type="http://schemas.openxmlformats.org/officeDocument/2006/relationships/image" Target="../media/image22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wmf"/><Relationship Id="rId13" Type="http://schemas.openxmlformats.org/officeDocument/2006/relationships/oleObject" Target="../embeddings/oleObject249.bin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220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28.wmf"/><Relationship Id="rId11" Type="http://schemas.openxmlformats.org/officeDocument/2006/relationships/oleObject" Target="../embeddings/oleObject248.bin"/><Relationship Id="rId5" Type="http://schemas.openxmlformats.org/officeDocument/2006/relationships/oleObject" Target="../embeddings/oleObject245.bin"/><Relationship Id="rId10" Type="http://schemas.openxmlformats.org/officeDocument/2006/relationships/image" Target="../media/image219.wmf"/><Relationship Id="rId4" Type="http://schemas.openxmlformats.org/officeDocument/2006/relationships/image" Target="../media/image227.wmf"/><Relationship Id="rId9" Type="http://schemas.openxmlformats.org/officeDocument/2006/relationships/oleObject" Target="../embeddings/oleObject247.bin"/><Relationship Id="rId14" Type="http://schemas.openxmlformats.org/officeDocument/2006/relationships/image" Target="../media/image230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oleObject" Target="../embeddings/oleObject250.bin"/><Relationship Id="rId7" Type="http://schemas.openxmlformats.org/officeDocument/2006/relationships/oleObject" Target="../embeddings/oleObject252.bin"/><Relationship Id="rId12" Type="http://schemas.openxmlformats.org/officeDocument/2006/relationships/image" Target="../media/image205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32.wmf"/><Relationship Id="rId11" Type="http://schemas.openxmlformats.org/officeDocument/2006/relationships/oleObject" Target="../embeddings/oleObject254.bin"/><Relationship Id="rId5" Type="http://schemas.openxmlformats.org/officeDocument/2006/relationships/oleObject" Target="../embeddings/oleObject251.bin"/><Relationship Id="rId10" Type="http://schemas.openxmlformats.org/officeDocument/2006/relationships/image" Target="../media/image204.wmf"/><Relationship Id="rId4" Type="http://schemas.openxmlformats.org/officeDocument/2006/relationships/image" Target="../media/image231.wmf"/><Relationship Id="rId9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wmf"/><Relationship Id="rId3" Type="http://schemas.openxmlformats.org/officeDocument/2006/relationships/oleObject" Target="../embeddings/oleObject255.bin"/><Relationship Id="rId7" Type="http://schemas.openxmlformats.org/officeDocument/2006/relationships/oleObject" Target="../embeddings/oleObject25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35.wmf"/><Relationship Id="rId5" Type="http://schemas.openxmlformats.org/officeDocument/2006/relationships/oleObject" Target="../embeddings/oleObject256.bin"/><Relationship Id="rId10" Type="http://schemas.openxmlformats.org/officeDocument/2006/relationships/image" Target="../media/image232.wmf"/><Relationship Id="rId4" Type="http://schemas.openxmlformats.org/officeDocument/2006/relationships/image" Target="../media/image234.wmf"/><Relationship Id="rId9" Type="http://schemas.openxmlformats.org/officeDocument/2006/relationships/oleObject" Target="../embeddings/oleObject25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6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5.emf"/><Relationship Id="rId20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12.e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3.e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0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3.wmf"/><Relationship Id="rId3" Type="http://schemas.openxmlformats.org/officeDocument/2006/relationships/oleObject" Target="../embeddings/oleObject25.bin"/><Relationship Id="rId21" Type="http://schemas.openxmlformats.org/officeDocument/2006/relationships/oleObject" Target="../embeddings/oleObject34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0.e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2.wmf"/><Relationship Id="rId20" Type="http://schemas.openxmlformats.org/officeDocument/2006/relationships/image" Target="../media/image34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6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1.emf"/><Relationship Id="rId22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43.wmf"/><Relationship Id="rId3" Type="http://schemas.openxmlformats.org/officeDocument/2006/relationships/oleObject" Target="../embeddings/oleObject35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0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2.wmf"/><Relationship Id="rId20" Type="http://schemas.openxmlformats.org/officeDocument/2006/relationships/image" Target="../media/image4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39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41.emf"/><Relationship Id="rId22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45.bin"/><Relationship Id="rId21" Type="http://schemas.openxmlformats.org/officeDocument/2006/relationships/oleObject" Target="../embeddings/oleObject54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49.e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1.wmf"/><Relationship Id="rId22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eaLnBrk="1" hangingPunct="1"/>
            <a:r>
              <a:rPr lang="en-US" altLang="zh-CN" sz="2800" smtClean="0">
                <a:effectLst/>
                <a:latin typeface="微软雅黑" panose="020B0503020204020204" pitchFamily="34" charset="-122"/>
              </a:rPr>
              <a:t>§4-2</a:t>
            </a:r>
            <a:r>
              <a:rPr lang="zh-CN" altLang="en-US" sz="2800" smtClean="0">
                <a:effectLst/>
                <a:latin typeface="微软雅黑" panose="020B0503020204020204" pitchFamily="34" charset="-122"/>
              </a:rPr>
              <a:t>一维周期场中电子运动的近自由电子近似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900113" y="1628775"/>
            <a:ext cx="7343775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3200">
                <a:latin typeface="微软雅黑" panose="020B0503020204020204" pitchFamily="34" charset="-122"/>
              </a:rPr>
              <a:t>主要内容</a:t>
            </a:r>
            <a:endParaRPr kumimoji="1" lang="en-US" altLang="zh-CN" sz="3200"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kumimoji="1" lang="zh-CN" altLang="en-US" sz="800" b="0">
              <a:latin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微软雅黑" panose="020B0503020204020204" pitchFamily="34" charset="-122"/>
              </a:rPr>
              <a:t>一、基本思想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微软雅黑" panose="020B0503020204020204" pitchFamily="34" charset="-122"/>
              </a:rPr>
              <a:t>二、模型与微扰计算</a:t>
            </a:r>
          </a:p>
          <a:p>
            <a:pPr lvl="2"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微软雅黑" panose="020B0503020204020204" pitchFamily="34" charset="-122"/>
              </a:rPr>
              <a:t>非简并情况</a:t>
            </a:r>
          </a:p>
          <a:p>
            <a:pPr lvl="2" eaLnBrk="1" hangingPunct="1"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微软雅黑" panose="020B0503020204020204" pitchFamily="34" charset="-122"/>
              </a:rPr>
              <a:t>简并情况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微软雅黑" panose="020B0503020204020204" pitchFamily="34" charset="-122"/>
              </a:rPr>
              <a:t>三、能带与带隙</a:t>
            </a:r>
          </a:p>
        </p:txBody>
      </p:sp>
      <p:sp>
        <p:nvSpPr>
          <p:cNvPr id="22532" name="矩形 1"/>
          <p:cNvSpPr>
            <a:spLocks noChangeArrowheads="1"/>
          </p:cNvSpPr>
          <p:nvPr/>
        </p:nvSpPr>
        <p:spPr bwMode="auto">
          <a:xfrm>
            <a:off x="468313" y="2276475"/>
            <a:ext cx="8207375" cy="35290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396875" y="3652838"/>
            <a:ext cx="8424863" cy="15033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95288" y="908050"/>
            <a:ext cx="8604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3</a:t>
            </a:r>
            <a:r>
              <a:rPr kumimoji="1" lang="zh-CN" altLang="en-US" sz="2400">
                <a:latin typeface="微软雅黑" panose="020B0503020204020204" pitchFamily="34" charset="-122"/>
              </a:rPr>
              <a:t>）微扰下电子的波函数 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20725" y="1497013"/>
            <a:ext cx="1724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电子的波函数</a:t>
            </a: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3432175" y="1466850"/>
          <a:ext cx="37068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4" imgW="1714548" imgH="175340" progId="Equation.3">
                  <p:embed/>
                </p:oleObj>
              </mc:Choice>
              <mc:Fallback>
                <p:oleObj name="Equation" r:id="rId4" imgW="1714548" imgH="1753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1466850"/>
                        <a:ext cx="37068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182688" y="2997200"/>
            <a:ext cx="22367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波函数的一级修正</a:t>
            </a:r>
          </a:p>
        </p:txBody>
      </p:sp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3432175" y="1860550"/>
          <a:ext cx="2062163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r:id="rId6" imgW="899294" imgH="403803" progId="Equation.3">
                  <p:embed/>
                </p:oleObj>
              </mc:Choice>
              <mc:Fallback>
                <p:oleObj r:id="rId6" imgW="899294" imgH="40380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1860550"/>
                        <a:ext cx="2062163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3432175" y="2749550"/>
          <a:ext cx="3221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r:id="rId8" imgW="1432675" imgH="365726" progId="Equation.3">
                  <p:embed/>
                </p:oleObj>
              </mc:Choice>
              <mc:Fallback>
                <p:oleObj r:id="rId8" imgW="1432675" imgH="36572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2749550"/>
                        <a:ext cx="32210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Object 11"/>
          <p:cNvGraphicFramePr>
            <a:graphicFrameLocks noChangeAspect="1"/>
          </p:cNvGraphicFramePr>
          <p:nvPr/>
        </p:nvGraphicFramePr>
        <p:xfrm>
          <a:off x="611188" y="3619500"/>
          <a:ext cx="189388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r:id="rId10" imgW="965200" imgH="419100" progId="Equation.3">
                  <p:embed/>
                </p:oleObj>
              </mc:Choice>
              <mc:Fallback>
                <p:oleObj r:id="rId10" imgW="9652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619500"/>
                        <a:ext cx="189388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620713" y="4362450"/>
          <a:ext cx="19685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r:id="rId12" imgW="1002865" imgH="418918" progId="Equation.3">
                  <p:embed/>
                </p:oleObj>
              </mc:Choice>
              <mc:Fallback>
                <p:oleObj r:id="rId12" imgW="1002865" imgH="4189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4362450"/>
                        <a:ext cx="19685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6" name="Object 14"/>
          <p:cNvGraphicFramePr>
            <a:graphicFrameLocks noChangeAspect="1"/>
          </p:cNvGraphicFramePr>
          <p:nvPr/>
        </p:nvGraphicFramePr>
        <p:xfrm>
          <a:off x="3176588" y="4365625"/>
          <a:ext cx="39020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14" imgW="2005729" imgH="393529" progId="Equation.DSMT4">
                  <p:embed/>
                </p:oleObj>
              </mc:Choice>
              <mc:Fallback>
                <p:oleObj name="Equation" r:id="rId14" imgW="2005729" imgH="393529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4365625"/>
                        <a:ext cx="390207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7" name="Object 15"/>
          <p:cNvGraphicFramePr>
            <a:graphicFrameLocks noChangeAspect="1"/>
          </p:cNvGraphicFramePr>
          <p:nvPr/>
        </p:nvGraphicFramePr>
        <p:xfrm>
          <a:off x="3201988" y="3638550"/>
          <a:ext cx="432276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Equation" r:id="rId16" imgW="2222500" imgH="393700" progId="Equation.DSMT4">
                  <p:embed/>
                </p:oleObj>
              </mc:Choice>
              <mc:Fallback>
                <p:oleObj name="Equation" r:id="rId16" imgW="2222500" imgH="393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3638550"/>
                        <a:ext cx="4322762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7" name="矩形 11"/>
          <p:cNvSpPr>
            <a:spLocks noChangeArrowheads="1"/>
          </p:cNvSpPr>
          <p:nvPr/>
        </p:nvSpPr>
        <p:spPr bwMode="auto">
          <a:xfrm>
            <a:off x="395288" y="1370013"/>
            <a:ext cx="8424862" cy="515461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/>
        </p:nvGraphicFramePr>
        <p:xfrm>
          <a:off x="1116013" y="5189538"/>
          <a:ext cx="5483225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r:id="rId18" imgW="2667000" imgH="647700" progId="Equation.3">
                  <p:embed/>
                </p:oleObj>
              </mc:Choice>
              <mc:Fallback>
                <p:oleObj r:id="rId18" imgW="2667000" imgH="64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189538"/>
                        <a:ext cx="5483225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95388" y="2065338"/>
            <a:ext cx="1466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零级波函数</a:t>
            </a:r>
          </a:p>
        </p:txBody>
      </p:sp>
      <p:sp>
        <p:nvSpPr>
          <p:cNvPr id="31760" name="右箭头 15"/>
          <p:cNvSpPr>
            <a:spLocks noChangeArrowheads="1"/>
          </p:cNvSpPr>
          <p:nvPr/>
        </p:nvSpPr>
        <p:spPr bwMode="auto">
          <a:xfrm>
            <a:off x="7302500" y="5713413"/>
            <a:ext cx="407988" cy="358775"/>
          </a:xfrm>
          <a:prstGeom prst="rightArrow">
            <a:avLst>
              <a:gd name="adj1" fmla="val 50000"/>
              <a:gd name="adj2" fmla="val 50251"/>
            </a:avLst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build="p" autoUpdateAnimBg="0" advAuto="0"/>
      <p:bldP spid="13315" grpId="0" build="p" autoUpdateAnimBg="0"/>
      <p:bldP spid="13317" grpId="0" build="p" autoUpdateAnimBg="0"/>
      <p:bldP spid="14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051050" y="908050"/>
          <a:ext cx="503713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r:id="rId3" imgW="2613535" imgH="563789" progId="Equation.3">
                  <p:embed/>
                </p:oleObj>
              </mc:Choice>
              <mc:Fallback>
                <p:oleObj r:id="rId3" imgW="2613535" imgH="56378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908050"/>
                        <a:ext cx="5037138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422275" y="1876425"/>
            <a:ext cx="31416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计入微扰电子的波函数</a:t>
            </a:r>
          </a:p>
        </p:txBody>
      </p:sp>
      <p:graphicFrame>
        <p:nvGraphicFramePr>
          <p:cNvPr id="14347" name="Object 11"/>
          <p:cNvGraphicFramePr>
            <a:graphicFrameLocks noChangeAspect="1"/>
          </p:cNvGraphicFramePr>
          <p:nvPr/>
        </p:nvGraphicFramePr>
        <p:xfrm>
          <a:off x="1020763" y="2151063"/>
          <a:ext cx="628808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r:id="rId5" imgW="3268990" imgH="563789" progId="Equation.3">
                  <p:embed/>
                </p:oleObj>
              </mc:Choice>
              <mc:Fallback>
                <p:oleObj r:id="rId5" imgW="3268990" imgH="563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2151063"/>
                        <a:ext cx="628808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矩形 5"/>
          <p:cNvSpPr>
            <a:spLocks noChangeArrowheads="1"/>
          </p:cNvSpPr>
          <p:nvPr/>
        </p:nvSpPr>
        <p:spPr bwMode="auto">
          <a:xfrm>
            <a:off x="395288" y="919163"/>
            <a:ext cx="8424862" cy="560546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1036638" y="3232150"/>
          <a:ext cx="5810250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r:id="rId7" imgW="3048153" imgH="563789" progId="Equation.3">
                  <p:embed/>
                </p:oleObj>
              </mc:Choice>
              <mc:Fallback>
                <p:oleObj r:id="rId7" imgW="3048153" imgH="56378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3232150"/>
                        <a:ext cx="5810250" cy="120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11188" y="4684713"/>
            <a:ext cx="3571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令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058863" y="4448175"/>
          <a:ext cx="4808537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r:id="rId9" imgW="2565400" imgH="647700" progId="Equation.3">
                  <p:embed/>
                </p:oleObj>
              </mc:Choice>
              <mc:Fallback>
                <p:oleObj r:id="rId9" imgW="2565400" imgH="647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4448175"/>
                        <a:ext cx="4808537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92113" y="5665788"/>
            <a:ext cx="1211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可以证明</a:t>
            </a:r>
          </a:p>
        </p:txBody>
      </p:sp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1655763" y="5614988"/>
          <a:ext cx="22685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Equation" r:id="rId11" imgW="1193800" imgH="228600" progId="Equation.DSMT4">
                  <p:embed/>
                </p:oleObj>
              </mc:Choice>
              <mc:Fallback>
                <p:oleObj name="Equation" r:id="rId11" imgW="11938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5614988"/>
                        <a:ext cx="22685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/>
        </p:nvGraphicFramePr>
        <p:xfrm>
          <a:off x="5813425" y="5421313"/>
          <a:ext cx="2427288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r:id="rId13" imgW="1211532" imgH="403803" progId="Equation.3">
                  <p:embed/>
                </p:oleObj>
              </mc:Choice>
              <mc:Fallback>
                <p:oleObj r:id="rId13" imgW="1211532" imgH="40380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5421313"/>
                        <a:ext cx="2427288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087813" y="5661025"/>
            <a:ext cx="1466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电子波函数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227763" y="6165850"/>
            <a:ext cx="25352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具有布洛赫函数形式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88188" y="3365500"/>
            <a:ext cx="1731962" cy="830263"/>
          </a:xfrm>
          <a:prstGeom prst="rect">
            <a:avLst/>
          </a:prstGeom>
          <a:solidFill>
            <a:srgbClr val="0207CA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非简并微扰结论之二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build="p" autoUpdateAnimBg="0"/>
      <p:bldP spid="8" grpId="0" build="p" autoUpdateAnimBg="0"/>
      <p:bldP spid="10" grpId="0" build="p" autoUpdateAnimBg="0"/>
      <p:bldP spid="13" grpId="0" build="p" autoUpdateAnimBg="0"/>
      <p:bldP spid="14" grpId="0" build="p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276600" y="5661025"/>
            <a:ext cx="2951163" cy="8604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 bwMode="auto">
          <a:xfrm>
            <a:off x="396875" y="4024313"/>
            <a:ext cx="8423275" cy="10810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908175" y="1989138"/>
            <a:ext cx="1008063" cy="1328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kumimoji="1" lang="zh-CN" altLang="en-US" sz="2200" smtClean="0">
              <a:latin typeface="微软雅黑" panose="020B0503020204020204" pitchFamily="34" charset="-122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3160713" y="1963738"/>
            <a:ext cx="4953000" cy="13541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 sz="2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852488" y="1955800"/>
          <a:ext cx="7248525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6" r:id="rId3" imgW="3352800" imgH="647700" progId="Equation.3">
                  <p:embed/>
                </p:oleObj>
              </mc:Choice>
              <mc:Fallback>
                <p:oleObj r:id="rId3" imgW="3352800" imgH="647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1955800"/>
                        <a:ext cx="7248525" cy="1401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6513" y="871538"/>
            <a:ext cx="91440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  <a:sym typeface="Monotype Sorts" pitchFamily="2" charset="2"/>
              </a:rPr>
              <a:t>电子波函数的意义 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69900" y="1557338"/>
            <a:ext cx="37338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i) </a:t>
            </a:r>
            <a:r>
              <a:rPr kumimoji="1" lang="zh-CN" altLang="en-US" sz="2200">
                <a:latin typeface="微软雅黑" panose="020B0503020204020204" pitchFamily="34" charset="-122"/>
              </a:rPr>
              <a:t>电子波函数和散射波</a:t>
            </a: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590675" y="3348038"/>
            <a:ext cx="14922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  <a:sym typeface="Monotype Sorts" pitchFamily="2" charset="2"/>
              </a:rPr>
              <a:t>— 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波矢为</a:t>
            </a: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k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的前进的平面波</a:t>
            </a:r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4440238" y="3348038"/>
            <a:ext cx="2279650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— 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平面波受到周期性势场作用产生的散射波</a:t>
            </a: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852488" y="4043363"/>
            <a:ext cx="17970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散射波的波矢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3529013" y="4197350"/>
            <a:ext cx="17367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相关散射波成份的振幅</a:t>
            </a:r>
          </a:p>
        </p:txBody>
      </p:sp>
      <p:graphicFrame>
        <p:nvGraphicFramePr>
          <p:cNvPr id="16399" name="Object 15"/>
          <p:cNvGraphicFramePr>
            <a:graphicFrameLocks noChangeAspect="1"/>
          </p:cNvGraphicFramePr>
          <p:nvPr/>
        </p:nvGraphicFramePr>
        <p:xfrm>
          <a:off x="852488" y="4302125"/>
          <a:ext cx="16732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r:id="rId5" imgW="799753" imgH="393529" progId="Equation.3">
                  <p:embed/>
                </p:oleObj>
              </mc:Choice>
              <mc:Fallback>
                <p:oleObj r:id="rId5" imgW="799753" imgH="39352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4302125"/>
                        <a:ext cx="16732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" name="Object 16"/>
          <p:cNvGraphicFramePr>
            <a:graphicFrameLocks noChangeAspect="1"/>
          </p:cNvGraphicFramePr>
          <p:nvPr/>
        </p:nvGraphicFramePr>
        <p:xfrm>
          <a:off x="5435600" y="4043363"/>
          <a:ext cx="22193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r:id="rId7" imgW="1384300" imgH="609600" progId="Equation.3">
                  <p:embed/>
                </p:oleObj>
              </mc:Choice>
              <mc:Fallback>
                <p:oleObj r:id="rId7" imgW="1384300" imgH="609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043363"/>
                        <a:ext cx="22193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1" name="矩形 5"/>
          <p:cNvSpPr>
            <a:spLocks noChangeArrowheads="1"/>
          </p:cNvSpPr>
          <p:nvPr/>
        </p:nvSpPr>
        <p:spPr bwMode="auto">
          <a:xfrm>
            <a:off x="395288" y="1412875"/>
            <a:ext cx="8424862" cy="511175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30263" y="5397500"/>
            <a:ext cx="12192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散射波</a:t>
            </a:r>
          </a:p>
        </p:txBody>
      </p:sp>
      <p:graphicFrame>
        <p:nvGraphicFramePr>
          <p:cNvPr id="15" name="Object 18"/>
          <p:cNvGraphicFramePr>
            <a:graphicFrameLocks noChangeAspect="1"/>
          </p:cNvGraphicFramePr>
          <p:nvPr/>
        </p:nvGraphicFramePr>
        <p:xfrm>
          <a:off x="2301875" y="5108575"/>
          <a:ext cx="5103813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Equation" r:id="rId9" imgW="2247900" imgH="622300" progId="Equation.DSMT4">
                  <p:embed/>
                </p:oleObj>
              </mc:Choice>
              <mc:Fallback>
                <p:oleObj name="Equation" r:id="rId9" imgW="2247900" imgH="622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75" y="5108575"/>
                        <a:ext cx="5103813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4" name="文本框 3"/>
          <p:cNvSpPr txBox="1">
            <a:spLocks noChangeArrowheads="1"/>
          </p:cNvSpPr>
          <p:nvPr/>
        </p:nvSpPr>
        <p:spPr bwMode="auto">
          <a:xfrm>
            <a:off x="6227763" y="5894388"/>
            <a:ext cx="133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若分母为零</a:t>
            </a:r>
          </a:p>
        </p:txBody>
      </p:sp>
      <p:sp>
        <p:nvSpPr>
          <p:cNvPr id="34835" name="右箭头 15"/>
          <p:cNvSpPr>
            <a:spLocks noChangeArrowheads="1"/>
          </p:cNvSpPr>
          <p:nvPr/>
        </p:nvSpPr>
        <p:spPr bwMode="auto">
          <a:xfrm>
            <a:off x="7800975" y="5905500"/>
            <a:ext cx="407988" cy="358775"/>
          </a:xfrm>
          <a:prstGeom prst="rightArrow">
            <a:avLst>
              <a:gd name="adj1" fmla="val 50000"/>
              <a:gd name="adj2" fmla="val 50251"/>
            </a:avLst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 build="p" autoUpdateAnimBg="0" advAuto="0"/>
      <p:bldP spid="16391" grpId="0" build="p" autoUpdateAnimBg="0"/>
      <p:bldP spid="16393" grpId="0" autoUpdateAnimBg="0"/>
      <p:bldP spid="16396" grpId="0" autoUpdateAnimBg="0"/>
      <p:bldP spid="16397" grpId="0" build="p" autoUpdateAnimBg="0"/>
      <p:bldP spid="16398" grpId="0" build="p" autoUpdateAnimBg="0"/>
      <p:bldP spid="14" grpId="0" build="p" autoUpdateAnimBg="0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40" name="Object 32"/>
          <p:cNvGraphicFramePr>
            <a:graphicFrameLocks noChangeAspect="1"/>
          </p:cNvGraphicFramePr>
          <p:nvPr/>
        </p:nvGraphicFramePr>
        <p:xfrm>
          <a:off x="3373438" y="2487613"/>
          <a:ext cx="126523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r:id="rId3" imgW="596641" imgH="393529" progId="Equation.3">
                  <p:embed/>
                </p:oleObj>
              </mc:Choice>
              <mc:Fallback>
                <p:oleObj r:id="rId3" imgW="596641" imgH="39352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438" y="2487613"/>
                        <a:ext cx="1265237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1" name="Object 33"/>
          <p:cNvGraphicFramePr>
            <a:graphicFrameLocks noChangeAspect="1"/>
          </p:cNvGraphicFramePr>
          <p:nvPr/>
        </p:nvGraphicFramePr>
        <p:xfrm>
          <a:off x="6905625" y="2498725"/>
          <a:ext cx="173037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r:id="rId5" imgW="837836" imgH="393529" progId="Equation.3">
                  <p:embed/>
                </p:oleObj>
              </mc:Choice>
              <mc:Fallback>
                <p:oleObj r:id="rId5" imgW="837836" imgH="39352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498725"/>
                        <a:ext cx="173037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42" name="Object 34"/>
          <p:cNvGraphicFramePr>
            <a:graphicFrameLocks noChangeAspect="1"/>
          </p:cNvGraphicFramePr>
          <p:nvPr/>
        </p:nvGraphicFramePr>
        <p:xfrm>
          <a:off x="2987675" y="3605213"/>
          <a:ext cx="122396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r:id="rId7" imgW="457315" imgH="99185" progId="Equation.3">
                  <p:embed/>
                </p:oleObj>
              </mc:Choice>
              <mc:Fallback>
                <p:oleObj r:id="rId7" imgW="457315" imgH="9918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605213"/>
                        <a:ext cx="122396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5011738" y="2684463"/>
            <a:ext cx="19796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电子入射波波长</a:t>
            </a:r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4427538" y="3636963"/>
            <a:ext cx="3827462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——  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布拉格反射条件在正入射时的结果</a:t>
            </a:r>
          </a:p>
        </p:txBody>
      </p:sp>
      <p:graphicFrame>
        <p:nvGraphicFramePr>
          <p:cNvPr id="17445" name="Object 37"/>
          <p:cNvGraphicFramePr>
            <a:graphicFrameLocks noChangeAspect="1"/>
          </p:cNvGraphicFramePr>
          <p:nvPr/>
        </p:nvGraphicFramePr>
        <p:xfrm>
          <a:off x="1328738" y="2487613"/>
          <a:ext cx="18573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Equation" r:id="rId9" imgW="875920" imgH="393529" progId="Equation.DSMT4">
                  <p:embed/>
                </p:oleObj>
              </mc:Choice>
              <mc:Fallback>
                <p:oleObj name="Equation" r:id="rId9" imgW="875920" imgH="393529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2487613"/>
                        <a:ext cx="185737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矩形 5"/>
          <p:cNvSpPr>
            <a:spLocks noChangeArrowheads="1"/>
          </p:cNvSpPr>
          <p:nvPr/>
        </p:nvSpPr>
        <p:spPr bwMode="auto">
          <a:xfrm>
            <a:off x="395288" y="908050"/>
            <a:ext cx="8424862" cy="561657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3852863" y="996950"/>
          <a:ext cx="3917950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Equation" r:id="rId11" imgW="1623146" imgH="518035" progId="Equation.3">
                  <p:embed/>
                </p:oleObj>
              </mc:Choice>
              <mc:Fallback>
                <p:oleObj name="Equation" r:id="rId11" imgW="1623146" imgH="51803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63" y="996950"/>
                        <a:ext cx="3917950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982663" y="1281113"/>
            <a:ext cx="22685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散射波成份的振幅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57213" y="2708275"/>
            <a:ext cx="7699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此时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517525" y="4494213"/>
            <a:ext cx="32004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波函数一级修正项</a:t>
            </a:r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/>
        </p:nvGraphicFramePr>
        <p:xfrm>
          <a:off x="2970213" y="4140200"/>
          <a:ext cx="5805487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Equation" r:id="rId13" imgW="2537470" imgH="556112" progId="Equation.3">
                  <p:embed/>
                </p:oleObj>
              </mc:Choice>
              <mc:Fallback>
                <p:oleObj name="Equation" r:id="rId13" imgW="2537470" imgH="556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4140200"/>
                        <a:ext cx="5805487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332413" y="5732463"/>
            <a:ext cx="3459162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  <a:sym typeface="Monotype Sorts" pitchFamily="2" charset="2"/>
              </a:rPr>
              <a:t>——  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  <a:sym typeface="Monotype Sorts" pitchFamily="2" charset="2"/>
              </a:rPr>
              <a:t>修正项结果趋于发散的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43" grpId="0" build="p" autoUpdateAnimBg="0"/>
      <p:bldP spid="17444" grpId="0" build="p" autoUpdateAnimBg="0" advAuto="0"/>
      <p:bldP spid="16" grpId="0" build="p" autoUpdateAnimBg="0"/>
      <p:bldP spid="18" grpId="0" build="p" autoUpdateAnimBg="0"/>
      <p:bldP spid="19" grpId="0" build="p" autoUpdateAnimBg="0"/>
      <p:bldP spid="22" grpId="0" build="p" autoUpdateAnimBg="0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3132138" y="1423988"/>
            <a:ext cx="5688012" cy="14970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kumimoji="1" lang="zh-CN" altLang="en-US" sz="2000" smtClean="0">
              <a:latin typeface="微软雅黑" panose="020B0503020204020204" pitchFamily="34" charset="-122"/>
            </a:endParaRP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784225" y="1423988"/>
          <a:ext cx="76041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r:id="rId3" imgW="3352800" imgH="647700" progId="Equation.3">
                  <p:embed/>
                </p:oleObj>
              </mc:Choice>
              <mc:Fallback>
                <p:oleObj r:id="rId3" imgW="3352800" imgH="64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1423988"/>
                        <a:ext cx="7604125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250825" y="923925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发散原因在于：电子波函数不同态之间的相互作用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669925" y="3763963"/>
            <a:ext cx="6858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掺入与它有微扰矩阵元的其它零级波函数</a:t>
            </a:r>
          </a:p>
        </p:txBody>
      </p:sp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644525" y="3095625"/>
            <a:ext cx="6400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在原来的零级波函数                              中</a:t>
            </a:r>
          </a:p>
        </p:txBody>
      </p:sp>
      <p:graphicFrame>
        <p:nvGraphicFramePr>
          <p:cNvPr id="36871" name="Object 6"/>
          <p:cNvGraphicFramePr>
            <a:graphicFrameLocks noChangeAspect="1"/>
          </p:cNvGraphicFramePr>
          <p:nvPr/>
        </p:nvGraphicFramePr>
        <p:xfrm>
          <a:off x="2933700" y="2898775"/>
          <a:ext cx="18891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3" name="Equation" r:id="rId5" imgW="952087" imgH="469696" progId="Equation.3">
                  <p:embed/>
                </p:oleObj>
              </mc:Choice>
              <mc:Fallback>
                <p:oleObj name="Equation" r:id="rId5" imgW="952087" imgH="46969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2898775"/>
                        <a:ext cx="18891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669925" y="4151313"/>
            <a:ext cx="5483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它们的能量差越小，掺入的部分就越大</a:t>
            </a:r>
          </a:p>
        </p:txBody>
      </p:sp>
      <p:graphicFrame>
        <p:nvGraphicFramePr>
          <p:cNvPr id="67593" name="Object 9"/>
          <p:cNvGraphicFramePr>
            <a:graphicFrameLocks noChangeAspect="1"/>
          </p:cNvGraphicFramePr>
          <p:nvPr/>
        </p:nvGraphicFramePr>
        <p:xfrm>
          <a:off x="5708650" y="3508375"/>
          <a:ext cx="240188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r:id="rId7" imgW="1242204" imgH="441880" progId="Equation.3">
                  <p:embed/>
                </p:oleObj>
              </mc:Choice>
              <mc:Fallback>
                <p:oleObj r:id="rId7" imgW="1242204" imgH="4418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3508375"/>
                        <a:ext cx="2401888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矩形 5"/>
          <p:cNvSpPr>
            <a:spLocks noChangeArrowheads="1"/>
          </p:cNvSpPr>
          <p:nvPr/>
        </p:nvSpPr>
        <p:spPr bwMode="auto">
          <a:xfrm>
            <a:off x="395288" y="1412875"/>
            <a:ext cx="8424862" cy="511175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875" name="Rectangle 7"/>
          <p:cNvSpPr>
            <a:spLocks noChangeArrowheads="1"/>
          </p:cNvSpPr>
          <p:nvPr/>
        </p:nvSpPr>
        <p:spPr bwMode="auto">
          <a:xfrm>
            <a:off x="644525" y="4754563"/>
            <a:ext cx="31242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当                    时</a:t>
            </a:r>
          </a:p>
        </p:txBody>
      </p:sp>
      <p:graphicFrame>
        <p:nvGraphicFramePr>
          <p:cNvPr id="36876" name="Object 3"/>
          <p:cNvGraphicFramePr>
            <a:graphicFrameLocks noChangeAspect="1"/>
          </p:cNvGraphicFramePr>
          <p:nvPr/>
        </p:nvGraphicFramePr>
        <p:xfrm>
          <a:off x="1152525" y="4560888"/>
          <a:ext cx="1160463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r:id="rId9" imgW="596641" imgH="393529" progId="Equation.3">
                  <p:embed/>
                </p:oleObj>
              </mc:Choice>
              <mc:Fallback>
                <p:oleObj r:id="rId9" imgW="596641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4560888"/>
                        <a:ext cx="1160463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/>
        </p:nvGraphicFramePr>
        <p:xfrm>
          <a:off x="3336925" y="4543425"/>
          <a:ext cx="231933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r:id="rId11" imgW="1167893" imgH="393529" progId="Equation.3">
                  <p:embed/>
                </p:oleObj>
              </mc:Choice>
              <mc:Fallback>
                <p:oleObj r:id="rId11" imgW="1167893" imgH="39352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925" y="4543425"/>
                        <a:ext cx="2319338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/>
        </p:nvGraphicFramePr>
        <p:xfrm>
          <a:off x="669925" y="5360988"/>
          <a:ext cx="1625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r:id="rId13" imgW="965200" imgH="419100" progId="Equation.3">
                  <p:embed/>
                </p:oleObj>
              </mc:Choice>
              <mc:Fallback>
                <p:oleObj r:id="rId13" imgW="9652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5360988"/>
                        <a:ext cx="16256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2627313" y="5360988"/>
          <a:ext cx="169068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r:id="rId15" imgW="1002865" imgH="418918" progId="Equation.3">
                  <p:embed/>
                </p:oleObj>
              </mc:Choice>
              <mc:Fallback>
                <p:oleObj r:id="rId15" imgW="1002865" imgH="4189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360988"/>
                        <a:ext cx="1690687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4659313" y="5510213"/>
          <a:ext cx="9207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9" name="Equation" r:id="rId17" imgW="545863" imgH="241195" progId="Equation.DSMT4">
                  <p:embed/>
                </p:oleObj>
              </mc:Choice>
              <mc:Fallback>
                <p:oleObj name="Equation" r:id="rId17" imgW="545863" imgH="24119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5510213"/>
                        <a:ext cx="9207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533400" y="6051550"/>
            <a:ext cx="8286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两个状态具有相同的能量，导致了波函数的发散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7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build="p" autoUpdateAnimBg="0" advAuto="0"/>
      <p:bldP spid="67589" grpId="0" build="p" autoUpdateAnimBg="0" advAuto="0"/>
      <p:bldP spid="67592" grpId="0" autoUpdateAnimBg="0"/>
      <p:bldP spid="18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396875" y="3344863"/>
            <a:ext cx="4319588" cy="23066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19464" name="Object 8"/>
          <p:cNvGraphicFramePr>
            <a:graphicFrameLocks noChangeAspect="1"/>
          </p:cNvGraphicFramePr>
          <p:nvPr/>
        </p:nvGraphicFramePr>
        <p:xfrm>
          <a:off x="2270125" y="944563"/>
          <a:ext cx="3678238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r:id="rId3" imgW="1927716" imgH="594496" progId="Equation.3">
                  <p:embed/>
                </p:oleObj>
              </mc:Choice>
              <mc:Fallback>
                <p:oleObj r:id="rId3" imgW="1927716" imgH="59449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944563"/>
                        <a:ext cx="3678238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998538" y="2192338"/>
          <a:ext cx="17208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8" r:id="rId5" imgW="1028254" imgH="393529" progId="Equation.3">
                  <p:embed/>
                </p:oleObj>
              </mc:Choice>
              <mc:Fallback>
                <p:oleObj r:id="rId5" imgW="1028254" imgH="3935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192338"/>
                        <a:ext cx="1720850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998538" y="2874963"/>
          <a:ext cx="12747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9" r:id="rId7" imgW="632450" imgH="175340" progId="Equation.3">
                  <p:embed/>
                </p:oleObj>
              </mc:Choice>
              <mc:Fallback>
                <p:oleObj r:id="rId7" imgW="632450" imgH="1753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2874963"/>
                        <a:ext cx="12747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932113" y="2278063"/>
          <a:ext cx="9937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0" r:id="rId9" imgW="596641" imgH="393529" progId="Equation.3">
                  <p:embed/>
                </p:oleObj>
              </mc:Choice>
              <mc:Fallback>
                <p:oleObj r:id="rId9" imgW="596641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3" y="2278063"/>
                        <a:ext cx="99377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490538" y="4090988"/>
          <a:ext cx="192246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1" r:id="rId11" imgW="1155700" imgH="393700" progId="Equation.3">
                  <p:embed/>
                </p:oleObj>
              </mc:Choice>
              <mc:Fallback>
                <p:oleObj r:id="rId11" imgW="11557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4090988"/>
                        <a:ext cx="1922462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519113" y="1122363"/>
            <a:ext cx="18351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  <a:sym typeface="Monotype Sorts" pitchFamily="2" charset="2"/>
              </a:rPr>
              <a:t>二级能量修正</a:t>
            </a: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490538" y="2260600"/>
            <a:ext cx="4413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  <a:sym typeface="Monotype Sorts" pitchFamily="2" charset="2"/>
              </a:rPr>
              <a:t>当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2244725" y="2974975"/>
            <a:ext cx="22367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  <a:sym typeface="Monotype Sorts" pitchFamily="2" charset="2"/>
              </a:rPr>
              <a:t>电子的能量也是发散的</a:t>
            </a: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457200" y="5795963"/>
            <a:ext cx="425926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  <a:sym typeface="Monotype Sorts" pitchFamily="2" charset="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  <a:sym typeface="Monotype Sorts" pitchFamily="2" charset="2"/>
              </a:rPr>
              <a:t>和</a:t>
            </a:r>
            <a:r>
              <a:rPr kumimoji="1" lang="en-US" altLang="zh-CN" sz="2000">
                <a:latin typeface="微软雅黑" panose="020B0503020204020204" pitchFamily="34" charset="-122"/>
                <a:sym typeface="Monotype Sorts" pitchFamily="2" charset="2"/>
              </a:rPr>
              <a:t>k’</a:t>
            </a:r>
            <a:r>
              <a:rPr kumimoji="1" lang="zh-CN" altLang="en-US" sz="2000">
                <a:latin typeface="微软雅黑" panose="020B0503020204020204" pitchFamily="34" charset="-122"/>
                <a:sym typeface="Monotype Sorts" pitchFamily="2" charset="2"/>
              </a:rPr>
              <a:t>两个状态具有相同的能量</a:t>
            </a:r>
            <a:endParaRPr kumimoji="1" lang="en-US" altLang="zh-CN" sz="2000">
              <a:latin typeface="微软雅黑" panose="020B0503020204020204" pitchFamily="34" charset="-122"/>
              <a:sym typeface="Monotype Sorts" pitchFamily="2" charset="2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  <a:sym typeface="Monotype Sorts" pitchFamily="2" charset="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  <a:sym typeface="Monotype Sorts" pitchFamily="2" charset="2"/>
              </a:rPr>
              <a:t>和</a:t>
            </a:r>
            <a:r>
              <a:rPr kumimoji="1" lang="en-US" altLang="zh-CN" sz="2000">
                <a:latin typeface="微软雅黑" panose="020B0503020204020204" pitchFamily="34" charset="-122"/>
                <a:sym typeface="Monotype Sorts" pitchFamily="2" charset="2"/>
              </a:rPr>
              <a:t>k’</a:t>
            </a:r>
            <a:r>
              <a:rPr kumimoji="1" lang="zh-CN" altLang="en-US" sz="2000">
                <a:latin typeface="微软雅黑" panose="020B0503020204020204" pitchFamily="34" charset="-122"/>
                <a:sym typeface="Monotype Sorts" pitchFamily="2" charset="2"/>
              </a:rPr>
              <a:t>态是简并的</a:t>
            </a:r>
          </a:p>
        </p:txBody>
      </p:sp>
      <p:sp>
        <p:nvSpPr>
          <p:cNvPr id="37900" name="矩形 5"/>
          <p:cNvSpPr>
            <a:spLocks noChangeArrowheads="1"/>
          </p:cNvSpPr>
          <p:nvPr/>
        </p:nvSpPr>
        <p:spPr bwMode="auto">
          <a:xfrm>
            <a:off x="395288" y="908050"/>
            <a:ext cx="8424862" cy="561657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40300" y="5888038"/>
            <a:ext cx="36369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</a:rPr>
              <a:t>——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非简并微扰法不再适用了</a:t>
            </a:r>
          </a:p>
        </p:txBody>
      </p:sp>
      <p:graphicFrame>
        <p:nvGraphicFramePr>
          <p:cNvPr id="14" name="Object 11"/>
          <p:cNvGraphicFramePr>
            <a:graphicFrameLocks noChangeAspect="1"/>
          </p:cNvGraphicFramePr>
          <p:nvPr/>
        </p:nvGraphicFramePr>
        <p:xfrm>
          <a:off x="2832100" y="3429000"/>
          <a:ext cx="15208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2" r:id="rId13" imgW="965200" imgH="419100" progId="Equation.3">
                  <p:embed/>
                </p:oleObj>
              </mc:Choice>
              <mc:Fallback>
                <p:oleObj r:id="rId13" imgW="9652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3429000"/>
                        <a:ext cx="152082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/>
        </p:nvGraphicFramePr>
        <p:xfrm>
          <a:off x="2832100" y="4086225"/>
          <a:ext cx="1649413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3" r:id="rId15" imgW="1002865" imgH="418918" progId="Equation.3">
                  <p:embed/>
                </p:oleObj>
              </mc:Choice>
              <mc:Fallback>
                <p:oleObj r:id="rId15" imgW="1002865" imgH="4189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4086225"/>
                        <a:ext cx="1649413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863725" y="4957763"/>
          <a:ext cx="1179513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4" name="Equation" r:id="rId17" imgW="545863" imgH="241195" progId="Equation.DSMT4">
                  <p:embed/>
                </p:oleObj>
              </mc:Choice>
              <mc:Fallback>
                <p:oleObj name="Equation" r:id="rId17" imgW="545863" imgH="241195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4957763"/>
                        <a:ext cx="1179513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519113" y="3441700"/>
          <a:ext cx="9842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r:id="rId19" imgW="596641" imgH="393529" progId="Equation.3">
                  <p:embed/>
                </p:oleObj>
              </mc:Choice>
              <mc:Fallback>
                <p:oleObj r:id="rId19" imgW="596641" imgH="393529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3441700"/>
                        <a:ext cx="98425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6" name="矩形 2"/>
          <p:cNvSpPr>
            <a:spLocks noChangeArrowheads="1"/>
          </p:cNvSpPr>
          <p:nvPr/>
        </p:nvSpPr>
        <p:spPr bwMode="auto">
          <a:xfrm>
            <a:off x="4716463" y="2174875"/>
            <a:ext cx="4103687" cy="34766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7907" name="直接连接符 4"/>
          <p:cNvCxnSpPr>
            <a:cxnSpLocks noChangeShapeType="1"/>
          </p:cNvCxnSpPr>
          <p:nvPr/>
        </p:nvCxnSpPr>
        <p:spPr bwMode="auto">
          <a:xfrm>
            <a:off x="6767513" y="2174875"/>
            <a:ext cx="0" cy="347662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08" name="直接连接符 6"/>
          <p:cNvCxnSpPr>
            <a:cxnSpLocks noChangeShapeType="1"/>
          </p:cNvCxnSpPr>
          <p:nvPr/>
        </p:nvCxnSpPr>
        <p:spPr bwMode="auto">
          <a:xfrm>
            <a:off x="4716463" y="4430713"/>
            <a:ext cx="4103687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909" name="任意多边形 7"/>
          <p:cNvSpPr>
            <a:spLocks/>
          </p:cNvSpPr>
          <p:nvPr/>
        </p:nvSpPr>
        <p:spPr bwMode="auto">
          <a:xfrm>
            <a:off x="5187950" y="2457450"/>
            <a:ext cx="3187700" cy="1962150"/>
          </a:xfrm>
          <a:custGeom>
            <a:avLst/>
            <a:gdLst>
              <a:gd name="T0" fmla="*/ 0 w 4128654"/>
              <a:gd name="T1" fmla="*/ 0 h 2244437"/>
              <a:gd name="T2" fmla="*/ 1238849 w 4128654"/>
              <a:gd name="T3" fmla="*/ 1715155 h 2244437"/>
              <a:gd name="T4" fmla="*/ 2461179 w 4128654"/>
              <a:gd name="T5" fmla="*/ 0 h 22444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128654" h="2244437">
                <a:moveTo>
                  <a:pt x="0" y="0"/>
                </a:moveTo>
                <a:cubicBezTo>
                  <a:pt x="695036" y="1122218"/>
                  <a:pt x="1390073" y="2244437"/>
                  <a:pt x="2078182" y="2244437"/>
                </a:cubicBezTo>
                <a:cubicBezTo>
                  <a:pt x="2766291" y="2244437"/>
                  <a:pt x="3447472" y="1122218"/>
                  <a:pt x="4128654" y="0"/>
                </a:cubicBezTo>
              </a:path>
            </a:pathLst>
          </a:custGeom>
          <a:noFill/>
          <a:ln w="2857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10" name="文本框 8"/>
          <p:cNvSpPr txBox="1">
            <a:spLocks noChangeArrowheads="1"/>
          </p:cNvSpPr>
          <p:nvPr/>
        </p:nvSpPr>
        <p:spPr bwMode="auto">
          <a:xfrm>
            <a:off x="8429625" y="4495800"/>
            <a:ext cx="366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k</a:t>
            </a:r>
            <a:endParaRPr lang="zh-CN" altLang="en-US" sz="2400">
              <a:solidFill>
                <a:srgbClr val="0207CA"/>
              </a:solidFill>
              <a:latin typeface="微软雅黑" panose="020B0503020204020204" pitchFamily="34" charset="-122"/>
            </a:endParaRPr>
          </a:p>
        </p:txBody>
      </p:sp>
      <p:sp>
        <p:nvSpPr>
          <p:cNvPr id="37911" name="文本框 25"/>
          <p:cNvSpPr txBox="1">
            <a:spLocks noChangeArrowheads="1"/>
          </p:cNvSpPr>
          <p:nvPr/>
        </p:nvSpPr>
        <p:spPr bwMode="auto">
          <a:xfrm>
            <a:off x="6219825" y="2181225"/>
            <a:ext cx="48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E</a:t>
            </a:r>
            <a:r>
              <a:rPr lang="en-US" altLang="zh-CN" sz="2400" baseline="-25000">
                <a:solidFill>
                  <a:srgbClr val="0207CA"/>
                </a:solidFill>
                <a:latin typeface="微软雅黑" panose="020B0503020204020204" pitchFamily="34" charset="-122"/>
              </a:rPr>
              <a:t>k</a:t>
            </a:r>
            <a:endParaRPr lang="zh-CN" altLang="en-US" sz="2400" baseline="-25000">
              <a:solidFill>
                <a:srgbClr val="0207CA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7912" name="直接连接符 10"/>
          <p:cNvCxnSpPr>
            <a:cxnSpLocks noChangeShapeType="1"/>
          </p:cNvCxnSpPr>
          <p:nvPr/>
        </p:nvCxnSpPr>
        <p:spPr bwMode="auto">
          <a:xfrm>
            <a:off x="7885113" y="3438525"/>
            <a:ext cx="0" cy="992188"/>
          </a:xfrm>
          <a:prstGeom prst="line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913" name="直接连接符 28"/>
          <p:cNvCxnSpPr>
            <a:cxnSpLocks noChangeShapeType="1"/>
          </p:cNvCxnSpPr>
          <p:nvPr/>
        </p:nvCxnSpPr>
        <p:spPr bwMode="auto">
          <a:xfrm>
            <a:off x="5651500" y="3417888"/>
            <a:ext cx="0" cy="990600"/>
          </a:xfrm>
          <a:prstGeom prst="line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1" name="Object 3"/>
          <p:cNvGraphicFramePr>
            <a:graphicFrameLocks noChangeAspect="1"/>
          </p:cNvGraphicFramePr>
          <p:nvPr/>
        </p:nvGraphicFramePr>
        <p:xfrm>
          <a:off x="5321300" y="4405313"/>
          <a:ext cx="528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公式" r:id="rId20" imgW="317225" imgH="406048" progId="Equation.3">
                  <p:embed/>
                </p:oleObj>
              </mc:Choice>
              <mc:Fallback>
                <p:oleObj name="公式" r:id="rId20" imgW="317225" imgH="40604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4405313"/>
                        <a:ext cx="5286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7747000" y="4418013"/>
          <a:ext cx="2746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7" name="公式" r:id="rId22" imgW="164957" imgH="406048" progId="Equation.3">
                  <p:embed/>
                </p:oleObj>
              </mc:Choice>
              <mc:Fallback>
                <p:oleObj name="公式" r:id="rId22" imgW="164957" imgH="40604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0" y="4418013"/>
                        <a:ext cx="2746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5940425" y="2879725"/>
            <a:ext cx="2232025" cy="1549400"/>
          </a:xfrm>
          <a:prstGeom prst="rect">
            <a:avLst/>
          </a:prstGeom>
          <a:solidFill>
            <a:schemeClr val="tx2">
              <a:lumMod val="20000"/>
              <a:lumOff val="80000"/>
              <a:alpha val="62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6" grpId="0" build="p" autoUpdateAnimBg="0"/>
      <p:bldP spid="19468" grpId="0" build="p" autoUpdateAnimBg="0"/>
      <p:bldP spid="19469" grpId="0" build="p" autoUpdateAnimBg="0" advAuto="0"/>
      <p:bldP spid="19470" grpId="0" build="p" autoUpdateAnimBg="0" advAuto="0"/>
      <p:bldP spid="13" grpId="0" build="p" autoUpdateAnimBg="0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eaLnBrk="1" hangingPunct="1"/>
            <a:r>
              <a:rPr lang="zh-CN" altLang="en-US" sz="2800" smtClean="0">
                <a:effectLst/>
                <a:latin typeface="微软雅黑" panose="020B0503020204020204" pitchFamily="34" charset="-122"/>
              </a:rPr>
              <a:t>近自由电子近似</a:t>
            </a:r>
            <a:r>
              <a:rPr lang="en-US" altLang="zh-CN" sz="2800" smtClean="0">
                <a:effectLst/>
                <a:latin typeface="微软雅黑" panose="020B0503020204020204" pitchFamily="34" charset="-122"/>
              </a:rPr>
              <a:t>——</a:t>
            </a:r>
            <a:r>
              <a:rPr lang="zh-CN" altLang="en-US" sz="2800" smtClean="0">
                <a:effectLst/>
                <a:latin typeface="微软雅黑" panose="020B0503020204020204" pitchFamily="34" charset="-122"/>
              </a:rPr>
              <a:t>简并微扰理论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762000" y="1446213"/>
            <a:ext cx="74676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200">
                <a:latin typeface="微软雅黑" panose="020B0503020204020204" pitchFamily="34" charset="-122"/>
              </a:rPr>
              <a:t>简并微扰理论的处理方法：将      看成是简并态之间的适当线性组合，即：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3536950" y="1989138"/>
          <a:ext cx="366395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Equation" r:id="rId3" imgW="1562100" imgH="241300" progId="Equation.DSMT4">
                  <p:embed/>
                </p:oleObj>
              </mc:Choice>
              <mc:Fallback>
                <p:oleObj name="Equation" r:id="rId3" imgW="15621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1989138"/>
                        <a:ext cx="366395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4887913" y="1612900"/>
          <a:ext cx="3873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Equation" r:id="rId5" imgW="164885" imgH="164885" progId="Equation.3">
                  <p:embed/>
                </p:oleObj>
              </mc:Choice>
              <mc:Fallback>
                <p:oleObj name="Equation" r:id="rId5" imgW="164885" imgH="1648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1612900"/>
                        <a:ext cx="3873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798513" y="2708275"/>
            <a:ext cx="7837487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200">
                <a:latin typeface="微软雅黑" panose="020B0503020204020204" pitchFamily="34" charset="-122"/>
              </a:rPr>
              <a:t>将</a:t>
            </a:r>
            <a:r>
              <a:rPr kumimoji="1" lang="en-US" altLang="zh-CN" sz="2200">
                <a:latin typeface="微软雅黑" panose="020B0503020204020204" pitchFamily="34" charset="-122"/>
                <a:cs typeface="Times New Roman" panose="02020603050405020304" pitchFamily="18" charset="0"/>
              </a:rPr>
              <a:t>ψ</a:t>
            </a:r>
            <a:r>
              <a:rPr kumimoji="1" lang="zh-CN" altLang="en-US" sz="2200">
                <a:latin typeface="微软雅黑" panose="020B0503020204020204" pitchFamily="34" charset="-122"/>
              </a:rPr>
              <a:t>代入波动方程，并利用波动方程确定</a:t>
            </a:r>
            <a:r>
              <a:rPr kumimoji="1" lang="en-US" altLang="zh-CN" sz="2200" i="1">
                <a:latin typeface="微软雅黑" panose="020B0503020204020204" pitchFamily="34" charset="-122"/>
              </a:rPr>
              <a:t>a,b</a:t>
            </a:r>
            <a:r>
              <a:rPr kumimoji="1" lang="zh-CN" altLang="en-US" sz="2200">
                <a:latin typeface="微软雅黑" panose="020B0503020204020204" pitchFamily="34" charset="-122"/>
              </a:rPr>
              <a:t>及本征值：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1187450" y="3260725"/>
          <a:ext cx="5040313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Equation" r:id="rId7" imgW="2667000" imgH="1727200" progId="Equation.DSMT4">
                  <p:embed/>
                </p:oleObj>
              </mc:Choice>
              <mc:Fallback>
                <p:oleObj name="Equation" r:id="rId7" imgW="2667000" imgH="172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260725"/>
                        <a:ext cx="5040313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0" name="矩形 5"/>
          <p:cNvSpPr>
            <a:spLocks noChangeArrowheads="1"/>
          </p:cNvSpPr>
          <p:nvPr/>
        </p:nvSpPr>
        <p:spPr bwMode="auto">
          <a:xfrm>
            <a:off x="395288" y="1412875"/>
            <a:ext cx="8424862" cy="511175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ChangeArrowheads="1"/>
          </p:cNvSpPr>
          <p:nvPr/>
        </p:nvSpPr>
        <p:spPr bwMode="auto">
          <a:xfrm>
            <a:off x="379413" y="4903788"/>
            <a:ext cx="297656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600">
                <a:latin typeface="微软雅黑" panose="020B0503020204020204" pitchFamily="34" charset="-122"/>
                <a:sym typeface="Symbol" panose="05050102010706020507" pitchFamily="18" charset="2"/>
              </a:rPr>
              <a:t>只考虑状态                             </a:t>
            </a:r>
            <a:endParaRPr kumimoji="1" lang="en-US" altLang="zh-CN" sz="160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endParaRPr kumimoji="1" lang="en-US" altLang="zh-CN" sz="160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600">
                <a:latin typeface="微软雅黑" panose="020B0503020204020204" pitchFamily="34" charset="-122"/>
                <a:sym typeface="Symbol" panose="05050102010706020507" pitchFamily="18" charset="2"/>
              </a:rPr>
              <a:t>对状态</a:t>
            </a:r>
            <a:endParaRPr kumimoji="1" lang="en-US" altLang="zh-CN" sz="160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endParaRPr kumimoji="1" lang="en-US" altLang="zh-CN" sz="160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600">
                <a:latin typeface="微软雅黑" panose="020B0503020204020204" pitchFamily="34" charset="-122"/>
                <a:sym typeface="Symbol" panose="05050102010706020507" pitchFamily="18" charset="2"/>
              </a:rPr>
              <a:t>的影响。</a:t>
            </a:r>
          </a:p>
        </p:txBody>
      </p:sp>
      <p:graphicFrame>
        <p:nvGraphicFramePr>
          <p:cNvPr id="39939" name="Object 4"/>
          <p:cNvGraphicFramePr>
            <a:graphicFrameLocks noChangeAspect="1"/>
          </p:cNvGraphicFramePr>
          <p:nvPr/>
        </p:nvGraphicFramePr>
        <p:xfrm>
          <a:off x="1657350" y="4745038"/>
          <a:ext cx="1655763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r:id="rId3" imgW="914400" imgH="393700" progId="Equation.3">
                  <p:embed/>
                </p:oleObj>
              </mc:Choice>
              <mc:Fallback>
                <p:oleObj r:id="rId3" imgW="9144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4745038"/>
                        <a:ext cx="1655763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6"/>
          <p:cNvGraphicFramePr>
            <a:graphicFrameLocks noChangeAspect="1"/>
          </p:cNvGraphicFramePr>
          <p:nvPr/>
        </p:nvGraphicFramePr>
        <p:xfrm>
          <a:off x="1187450" y="5273675"/>
          <a:ext cx="18097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r:id="rId5" imgW="1002865" imgH="393529" progId="Equation.3">
                  <p:embed/>
                </p:oleObj>
              </mc:Choice>
              <mc:Fallback>
                <p:oleObj r:id="rId5" imgW="1002865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273675"/>
                        <a:ext cx="18097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7" name="Picture 13" descr="XCH004_0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2763838"/>
            <a:ext cx="5584825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右箭头 6"/>
          <p:cNvSpPr>
            <a:spLocks noChangeArrowheads="1"/>
          </p:cNvSpPr>
          <p:nvPr/>
        </p:nvSpPr>
        <p:spPr bwMode="auto">
          <a:xfrm>
            <a:off x="7596188" y="4916488"/>
            <a:ext cx="215900" cy="43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3" name="矩形 5"/>
          <p:cNvSpPr>
            <a:spLocks noChangeArrowheads="1"/>
          </p:cNvSpPr>
          <p:nvPr/>
        </p:nvSpPr>
        <p:spPr bwMode="auto">
          <a:xfrm>
            <a:off x="395288" y="1412875"/>
            <a:ext cx="8424862" cy="511175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44" name="Rectangle 4"/>
          <p:cNvSpPr>
            <a:spLocks noChangeArrowheads="1"/>
          </p:cNvSpPr>
          <p:nvPr/>
        </p:nvSpPr>
        <p:spPr bwMode="auto">
          <a:xfrm>
            <a:off x="323850" y="908050"/>
            <a:ext cx="9144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4</a:t>
            </a:r>
            <a:r>
              <a:rPr kumimoji="1" lang="zh-CN" altLang="en-US" sz="2200">
                <a:latin typeface="微软雅黑" panose="020B0503020204020204" pitchFamily="34" charset="-122"/>
              </a:rPr>
              <a:t>）电子波矢在                   附近的能量和波函数 </a:t>
            </a:r>
          </a:p>
        </p:txBody>
      </p:sp>
      <p:graphicFrame>
        <p:nvGraphicFramePr>
          <p:cNvPr id="39945" name="Object 3"/>
          <p:cNvGraphicFramePr>
            <a:graphicFrameLocks noChangeAspect="1"/>
          </p:cNvGraphicFramePr>
          <p:nvPr/>
        </p:nvGraphicFramePr>
        <p:xfrm>
          <a:off x="2462213" y="790575"/>
          <a:ext cx="106521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公式" r:id="rId8" imgW="558800" imgH="330200" progId="Equation.3">
                  <p:embed/>
                </p:oleObj>
              </mc:Choice>
              <mc:Fallback>
                <p:oleObj name="公式" r:id="rId8" imgW="558800" imgH="330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790575"/>
                        <a:ext cx="1065212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52438" y="1485900"/>
            <a:ext cx="88392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在简并微扰问题中，波函数由简并波函数线性组合构成</a:t>
            </a:r>
            <a:endParaRPr kumimoji="1" lang="en-US" altLang="zh-CN" sz="1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zh-CN" altLang="en-US" sz="160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sym typeface="Symbol" panose="05050102010706020507" pitchFamily="18" charset="2"/>
              </a:rPr>
              <a:t>简并微扰论中只考虑影响最大的状态，忽略其它状态的影响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36575" y="2276475"/>
            <a:ext cx="6461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状态</a:t>
            </a:r>
          </a:p>
        </p:txBody>
      </p:sp>
      <p:graphicFrame>
        <p:nvGraphicFramePr>
          <p:cNvPr id="13" name="Object 8"/>
          <p:cNvGraphicFramePr>
            <a:graphicFrameLocks noChangeAspect="1"/>
          </p:cNvGraphicFramePr>
          <p:nvPr/>
        </p:nvGraphicFramePr>
        <p:xfrm>
          <a:off x="1290638" y="2060575"/>
          <a:ext cx="1992312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r:id="rId10" imgW="937327" imgH="327649" progId="Equation.3">
                  <p:embed/>
                </p:oleObj>
              </mc:Choice>
              <mc:Fallback>
                <p:oleObj r:id="rId10" imgW="937327" imgH="32764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2060575"/>
                        <a:ext cx="1992312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354388" y="2266950"/>
            <a:ext cx="21177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80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——  </a:t>
            </a:r>
            <a:r>
              <a:rPr kumimoji="1"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是一个小量</a:t>
            </a:r>
          </a:p>
        </p:txBody>
      </p:sp>
      <p:graphicFrame>
        <p:nvGraphicFramePr>
          <p:cNvPr id="15" name="Object 16"/>
          <p:cNvGraphicFramePr>
            <a:graphicFrameLocks noChangeAspect="1"/>
          </p:cNvGraphicFramePr>
          <p:nvPr/>
        </p:nvGraphicFramePr>
        <p:xfrm>
          <a:off x="5575300" y="2276475"/>
          <a:ext cx="6651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name="Equation" r:id="rId12" imgW="289541" imgH="99185" progId="Equation.DSMT4">
                  <p:embed/>
                </p:oleObj>
              </mc:Choice>
              <mc:Fallback>
                <p:oleObj name="Equation" r:id="rId12" imgW="289541" imgH="9918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5300" y="2276475"/>
                        <a:ext cx="665163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355600" y="2800350"/>
            <a:ext cx="28082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  <a:sym typeface="Symbol" panose="05050102010706020507" pitchFamily="18" charset="2"/>
              </a:rPr>
              <a:t>对其有主要影响的状态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427038" y="3930650"/>
          <a:ext cx="18224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r:id="rId14" imgW="830590" imgH="327649" progId="Equation.3">
                  <p:embed/>
                </p:oleObj>
              </mc:Choice>
              <mc:Fallback>
                <p:oleObj r:id="rId14" imgW="830590" imgH="32764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3930650"/>
                        <a:ext cx="18224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417513" y="3265488"/>
          <a:ext cx="1595437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5" r:id="rId16" imgW="799753" imgH="393529" progId="Equation.3">
                  <p:embed/>
                </p:oleObj>
              </mc:Choice>
              <mc:Fallback>
                <p:oleObj r:id="rId16" imgW="799753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3265488"/>
                        <a:ext cx="1595437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7404100" y="835025"/>
            <a:ext cx="1416050" cy="461963"/>
          </a:xfrm>
          <a:prstGeom prst="rect">
            <a:avLst/>
          </a:prstGeom>
          <a:solidFill>
            <a:srgbClr val="0207CA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简并微扰</a:t>
            </a:r>
          </a:p>
        </p:txBody>
      </p:sp>
      <p:graphicFrame>
        <p:nvGraphicFramePr>
          <p:cNvPr id="39955" name="Object 4"/>
          <p:cNvGraphicFramePr>
            <a:graphicFrameLocks noChangeAspect="1"/>
          </p:cNvGraphicFramePr>
          <p:nvPr/>
        </p:nvGraphicFramePr>
        <p:xfrm>
          <a:off x="6767513" y="2852738"/>
          <a:ext cx="16573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6" r:id="rId18" imgW="914400" imgH="393700" progId="Equation.3">
                  <p:embed/>
                </p:oleObj>
              </mc:Choice>
              <mc:Fallback>
                <p:oleObj r:id="rId18" imgW="9144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2852738"/>
                        <a:ext cx="16573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6"/>
          <p:cNvGraphicFramePr>
            <a:graphicFrameLocks noChangeAspect="1"/>
          </p:cNvGraphicFramePr>
          <p:nvPr/>
        </p:nvGraphicFramePr>
        <p:xfrm>
          <a:off x="3967163" y="3660775"/>
          <a:ext cx="18097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7" r:id="rId19" imgW="1002865" imgH="393529" progId="Equation.3">
                  <p:embed/>
                </p:oleObj>
              </mc:Choice>
              <mc:Fallback>
                <p:oleObj r:id="rId19" imgW="1002865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3660775"/>
                        <a:ext cx="18097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7" name="下箭头 1"/>
          <p:cNvSpPr>
            <a:spLocks noChangeArrowheads="1"/>
          </p:cNvSpPr>
          <p:nvPr/>
        </p:nvSpPr>
        <p:spPr bwMode="auto">
          <a:xfrm>
            <a:off x="4140200" y="4221163"/>
            <a:ext cx="215900" cy="21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958" name="下箭头 22"/>
          <p:cNvSpPr>
            <a:spLocks noChangeArrowheads="1"/>
          </p:cNvSpPr>
          <p:nvPr/>
        </p:nvSpPr>
        <p:spPr bwMode="auto">
          <a:xfrm>
            <a:off x="7653338" y="3732213"/>
            <a:ext cx="215900" cy="21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utoUpdateAnimBg="0"/>
      <p:bldP spid="12" grpId="0" build="p" autoUpdateAnimBg="0"/>
      <p:bldP spid="14" grpId="0" build="p" autoUpdateAnimBg="0" advAuto="0"/>
      <p:bldP spid="1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3419475" y="4189413"/>
            <a:ext cx="4105275" cy="8477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 bwMode="auto">
          <a:xfrm>
            <a:off x="3419475" y="5516563"/>
            <a:ext cx="2605088" cy="45561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539750" y="3300413"/>
            <a:ext cx="8101013" cy="849312"/>
          </a:xfrm>
          <a:prstGeom prst="rect">
            <a:avLst/>
          </a:prstGeom>
          <a:solidFill>
            <a:schemeClr val="accent5">
              <a:lumMod val="9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396875" y="2016125"/>
            <a:ext cx="8423275" cy="11985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42938" y="1192213"/>
            <a:ext cx="1905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简并波函数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2446338" y="1082675"/>
          <a:ext cx="24574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Equation" r:id="rId3" imgW="1051426" imgH="175340" progId="Equation.DSMT4">
                  <p:embed/>
                </p:oleObj>
              </mc:Choice>
              <mc:Fallback>
                <p:oleObj name="Equation" r:id="rId3" imgW="1051426" imgH="1753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1082675"/>
                        <a:ext cx="24574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5178425" y="925513"/>
          <a:ext cx="1658938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Equation" r:id="rId5" imgW="761669" imgH="469696" progId="Equation.3">
                  <p:embed/>
                </p:oleObj>
              </mc:Choice>
              <mc:Fallback>
                <p:oleObj name="Equation" r:id="rId5" imgW="761669" imgH="46969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925513"/>
                        <a:ext cx="1658938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7110413" y="923925"/>
          <a:ext cx="175895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Equation" r:id="rId7" imgW="812447" imgH="469696" progId="Equation.3">
                  <p:embed/>
                </p:oleObj>
              </mc:Choice>
              <mc:Fallback>
                <p:oleObj name="Equation" r:id="rId7" imgW="812447" imgH="46969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413" y="923925"/>
                        <a:ext cx="175895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642938" y="2082800"/>
            <a:ext cx="15954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薛定谔方程</a:t>
            </a:r>
          </a:p>
        </p:txBody>
      </p:sp>
      <p:graphicFrame>
        <p:nvGraphicFramePr>
          <p:cNvPr id="22539" name="Object 11"/>
          <p:cNvGraphicFramePr>
            <a:graphicFrameLocks noChangeAspect="1"/>
          </p:cNvGraphicFramePr>
          <p:nvPr/>
        </p:nvGraphicFramePr>
        <p:xfrm>
          <a:off x="2328863" y="2430463"/>
          <a:ext cx="36957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9" name="Equation" r:id="rId9" imgW="1630814" imgH="152309" progId="Equation.3">
                  <p:embed/>
                </p:oleObj>
              </mc:Choice>
              <mc:Fallback>
                <p:oleObj name="Equation" r:id="rId9" imgW="1630814" imgH="15230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2430463"/>
                        <a:ext cx="36957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12"/>
          <p:cNvGraphicFramePr>
            <a:graphicFrameLocks noChangeAspect="1"/>
          </p:cNvGraphicFramePr>
          <p:nvPr/>
        </p:nvGraphicFramePr>
        <p:xfrm>
          <a:off x="6361113" y="2039938"/>
          <a:ext cx="20145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11" imgW="1219200" imgH="419100" progId="Equation.3">
                  <p:embed/>
                </p:oleObj>
              </mc:Choice>
              <mc:Fallback>
                <p:oleObj name="Equation" r:id="rId11" imgW="1219200" imgH="419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2039938"/>
                        <a:ext cx="2014537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13"/>
          <p:cNvGraphicFramePr>
            <a:graphicFrameLocks noChangeAspect="1"/>
          </p:cNvGraphicFramePr>
          <p:nvPr/>
        </p:nvGraphicFramePr>
        <p:xfrm>
          <a:off x="6361113" y="2820988"/>
          <a:ext cx="20304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Equation" r:id="rId13" imgW="1270000" imgH="228600" progId="Equation.3">
                  <p:embed/>
                </p:oleObj>
              </mc:Choice>
              <mc:Fallback>
                <p:oleObj name="Equation" r:id="rId13" imgW="12700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2820988"/>
                        <a:ext cx="2030412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4" name="矩形 5"/>
          <p:cNvSpPr>
            <a:spLocks noChangeArrowheads="1"/>
          </p:cNvSpPr>
          <p:nvPr/>
        </p:nvSpPr>
        <p:spPr bwMode="auto">
          <a:xfrm>
            <a:off x="395288" y="912813"/>
            <a:ext cx="8424862" cy="561181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0975" name="对象 2"/>
          <p:cNvGraphicFramePr>
            <a:graphicFrameLocks noChangeAspect="1"/>
          </p:cNvGraphicFramePr>
          <p:nvPr/>
        </p:nvGraphicFramePr>
        <p:xfrm>
          <a:off x="677863" y="3300413"/>
          <a:ext cx="7962900" cy="31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公式" r:id="rId15" imgW="4610100" imgH="1841500" progId="Equation.3">
                  <p:embed/>
                </p:oleObj>
              </mc:Choice>
              <mc:Fallback>
                <p:oleObj name="公式" r:id="rId15" imgW="4610100" imgH="18415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3300413"/>
                        <a:ext cx="7962900" cy="317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 build="p" autoUpdateAnimBg="0" advAuto="0"/>
      <p:bldP spid="22538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7042150" y="5800725"/>
            <a:ext cx="811213" cy="5762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5076825" y="5805488"/>
            <a:ext cx="1655763" cy="5762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1988" name="Rectangle 7"/>
          <p:cNvSpPr>
            <a:spLocks noChangeArrowheads="1"/>
          </p:cNvSpPr>
          <p:nvPr/>
        </p:nvSpPr>
        <p:spPr bwMode="auto">
          <a:xfrm>
            <a:off x="1116013" y="1681163"/>
            <a:ext cx="59261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分别以           或             从左边乘方程，对 </a:t>
            </a:r>
            <a:r>
              <a:rPr kumimoji="1" lang="en-US" altLang="zh-CN" sz="2000" i="1">
                <a:latin typeface="微软雅黑" panose="020B0503020204020204" pitchFamily="34" charset="-122"/>
              </a:rPr>
              <a:t>x </a:t>
            </a:r>
            <a:r>
              <a:rPr kumimoji="1" lang="zh-CN" altLang="en-US" sz="2000">
                <a:latin typeface="微软雅黑" panose="020B0503020204020204" pitchFamily="34" charset="-122"/>
              </a:rPr>
              <a:t>积分</a:t>
            </a:r>
          </a:p>
        </p:txBody>
      </p:sp>
      <p:graphicFrame>
        <p:nvGraphicFramePr>
          <p:cNvPr id="41989" name="Object 8"/>
          <p:cNvGraphicFramePr>
            <a:graphicFrameLocks noChangeAspect="1"/>
          </p:cNvGraphicFramePr>
          <p:nvPr/>
        </p:nvGraphicFramePr>
        <p:xfrm>
          <a:off x="2087563" y="1628775"/>
          <a:ext cx="6175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r:id="rId3" imgW="304668" imgH="241195" progId="Equation.3">
                  <p:embed/>
                </p:oleObj>
              </mc:Choice>
              <mc:Fallback>
                <p:oleObj r:id="rId3" imgW="304668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1628775"/>
                        <a:ext cx="6175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9"/>
          <p:cNvGraphicFramePr>
            <a:graphicFrameLocks noChangeAspect="1"/>
          </p:cNvGraphicFramePr>
          <p:nvPr/>
        </p:nvGraphicFramePr>
        <p:xfrm>
          <a:off x="3203575" y="1628775"/>
          <a:ext cx="6508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r:id="rId5" imgW="317225" imgH="241091" progId="Equation.3">
                  <p:embed/>
                </p:oleObj>
              </mc:Choice>
              <mc:Fallback>
                <p:oleObj r:id="rId5" imgW="317225" imgH="2410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628775"/>
                        <a:ext cx="6508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116013" y="2203450"/>
            <a:ext cx="8366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利用</a:t>
            </a:r>
          </a:p>
        </p:txBody>
      </p:sp>
      <p:graphicFrame>
        <p:nvGraphicFramePr>
          <p:cNvPr id="23564" name="Object 12"/>
          <p:cNvGraphicFramePr>
            <a:graphicFrameLocks noChangeAspect="1"/>
          </p:cNvGraphicFramePr>
          <p:nvPr/>
        </p:nvGraphicFramePr>
        <p:xfrm>
          <a:off x="2063750" y="2203450"/>
          <a:ext cx="36861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r:id="rId7" imgW="1726451" imgH="253890" progId="Equation.3">
                  <p:embed/>
                </p:oleObj>
              </mc:Choice>
              <mc:Fallback>
                <p:oleObj r:id="rId7" imgW="1726451" imgH="25389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2203450"/>
                        <a:ext cx="36861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492125" y="3924300"/>
            <a:ext cx="18780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线性代数方程</a:t>
            </a:r>
          </a:p>
        </p:txBody>
      </p:sp>
      <p:graphicFrame>
        <p:nvGraphicFramePr>
          <p:cNvPr id="23566" name="Object 14"/>
          <p:cNvGraphicFramePr>
            <a:graphicFrameLocks noChangeAspect="1"/>
          </p:cNvGraphicFramePr>
          <p:nvPr/>
        </p:nvGraphicFramePr>
        <p:xfrm>
          <a:off x="2379663" y="3860800"/>
          <a:ext cx="56292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Equation" r:id="rId9" imgW="2651875" imgH="175340" progId="Equation.DSMT4">
                  <p:embed/>
                </p:oleObj>
              </mc:Choice>
              <mc:Fallback>
                <p:oleObj name="Equation" r:id="rId9" imgW="2651875" imgH="1753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9663" y="3860800"/>
                        <a:ext cx="56292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1584325" y="4810125"/>
            <a:ext cx="18272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a, b</a:t>
            </a:r>
            <a:r>
              <a:rPr kumimoji="1" lang="zh-CN" altLang="en-US" sz="2200">
                <a:latin typeface="微软雅黑" panose="020B0503020204020204" pitchFamily="34" charset="-122"/>
              </a:rPr>
              <a:t>有非零解</a:t>
            </a:r>
          </a:p>
        </p:txBody>
      </p:sp>
      <p:graphicFrame>
        <p:nvGraphicFramePr>
          <p:cNvPr id="23568" name="Object 16"/>
          <p:cNvGraphicFramePr>
            <a:graphicFrameLocks noChangeAspect="1"/>
          </p:cNvGraphicFramePr>
          <p:nvPr/>
        </p:nvGraphicFramePr>
        <p:xfrm>
          <a:off x="3529013" y="4479925"/>
          <a:ext cx="280828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r:id="rId11" imgW="1307532" imgH="482391" progId="Equation.3">
                  <p:embed/>
                </p:oleObj>
              </mc:Choice>
              <mc:Fallback>
                <p:oleObj r:id="rId11" imgW="1307532" imgH="4823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013" y="4479925"/>
                        <a:ext cx="2808287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441325" y="5856288"/>
            <a:ext cx="20574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能量本征值</a:t>
            </a:r>
          </a:p>
        </p:txBody>
      </p:sp>
      <p:graphicFrame>
        <p:nvGraphicFramePr>
          <p:cNvPr id="23570" name="Object 18"/>
          <p:cNvGraphicFramePr>
            <a:graphicFrameLocks noChangeAspect="1"/>
          </p:cNvGraphicFramePr>
          <p:nvPr/>
        </p:nvGraphicFramePr>
        <p:xfrm>
          <a:off x="2628900" y="5630863"/>
          <a:ext cx="53276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r:id="rId13" imgW="2400367" imgH="327649" progId="Equation.3">
                  <p:embed/>
                </p:oleObj>
              </mc:Choice>
              <mc:Fallback>
                <p:oleObj r:id="rId13" imgW="2400367" imgH="32764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5630863"/>
                        <a:ext cx="5327650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2" name="Object 20"/>
          <p:cNvGraphicFramePr>
            <a:graphicFrameLocks noChangeAspect="1"/>
          </p:cNvGraphicFramePr>
          <p:nvPr/>
        </p:nvGraphicFramePr>
        <p:xfrm>
          <a:off x="1149350" y="1012825"/>
          <a:ext cx="5702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r:id="rId15" imgW="2705100" imgH="241300" progId="Equation.3">
                  <p:embed/>
                </p:oleObj>
              </mc:Choice>
              <mc:Fallback>
                <p:oleObj r:id="rId15" imgW="2705100" imgH="2413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1012825"/>
                        <a:ext cx="57023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6" name="Object 24"/>
          <p:cNvGraphicFramePr>
            <a:graphicFrameLocks noChangeAspect="1"/>
          </p:cNvGraphicFramePr>
          <p:nvPr/>
        </p:nvGraphicFramePr>
        <p:xfrm>
          <a:off x="2051050" y="2759075"/>
          <a:ext cx="210343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17" imgW="977900" imgH="508000" progId="Equation.DSMT4">
                  <p:embed/>
                </p:oleObj>
              </mc:Choice>
              <mc:Fallback>
                <p:oleObj name="Equation" r:id="rId17" imgW="977900" imgH="5080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759075"/>
                        <a:ext cx="2103438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1" name="矩形 5"/>
          <p:cNvSpPr>
            <a:spLocks noChangeArrowheads="1"/>
          </p:cNvSpPr>
          <p:nvPr/>
        </p:nvSpPr>
        <p:spPr bwMode="auto">
          <a:xfrm>
            <a:off x="395288" y="912813"/>
            <a:ext cx="8424862" cy="561181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5811838" y="2081213"/>
          <a:ext cx="30083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19" imgW="2171700" imgH="508000" progId="Equation.DSMT4">
                  <p:embed/>
                </p:oleObj>
              </mc:Choice>
              <mc:Fallback>
                <p:oleObj name="Equation" r:id="rId19" imgW="2171700" imgH="50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1838" y="2081213"/>
                        <a:ext cx="3008312" cy="708025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 w="19050">
                        <a:solidFill>
                          <a:srgbClr val="0207CA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build="p" autoUpdateAnimBg="0" advAuto="0"/>
      <p:bldP spid="23565" grpId="0" build="p" autoUpdateAnimBg="0"/>
      <p:bldP spid="23567" grpId="0" build="p" autoUpdateAnimBg="0"/>
      <p:bldP spid="2356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92200"/>
            <a:ext cx="8229600" cy="681038"/>
          </a:xfrm>
          <a:noFill/>
        </p:spPr>
        <p:txBody>
          <a:bodyPr/>
          <a:lstStyle/>
          <a:p>
            <a:pPr eaLnBrk="1" hangingPunct="1"/>
            <a:r>
              <a:rPr lang="zh-CN" altLang="en-US" sz="3600" smtClean="0">
                <a:effectLst/>
                <a:latin typeface="微软雅黑" panose="020B0503020204020204" pitchFamily="34" charset="-122"/>
              </a:rPr>
              <a:t>一、基本思想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11188" y="1916113"/>
            <a:ext cx="7993062" cy="3884612"/>
            <a:chOff x="624" y="1200"/>
            <a:chExt cx="5035" cy="2447"/>
          </a:xfrm>
        </p:grpSpPr>
        <p:sp>
          <p:nvSpPr>
            <p:cNvPr id="23557" name="Text Box 4"/>
            <p:cNvSpPr txBox="1">
              <a:spLocks noChangeArrowheads="1"/>
            </p:cNvSpPr>
            <p:nvPr/>
          </p:nvSpPr>
          <p:spPr bwMode="auto">
            <a:xfrm>
              <a:off x="624" y="1200"/>
              <a:ext cx="5035" cy="24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200">
                  <a:latin typeface="微软雅黑" panose="020B0503020204020204" pitchFamily="34" charset="-122"/>
                </a:rPr>
                <a:t>以简单的一维模型的计算和讨论，可以了解周期场中运动的电子本征态的一些最基本特点。其基本思想是：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200">
                  <a:latin typeface="微软雅黑" panose="020B0503020204020204" pitchFamily="34" charset="-122"/>
                </a:rPr>
                <a:t>        模型认为金属中价电子在一个很弱的周期场中运动，价电子的行为很接近于自由电子，又与自由电子不同。这里的弱周期场设为            ，可以当作微扰来处理，即：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200">
                  <a:latin typeface="微软雅黑" panose="020B0503020204020204" pitchFamily="34" charset="-122"/>
                </a:rPr>
                <a:t>(1)</a:t>
              </a:r>
              <a:r>
                <a:rPr kumimoji="1" lang="zh-CN" altLang="en-US" sz="2200">
                  <a:latin typeface="微软雅黑" panose="020B0503020204020204" pitchFamily="34" charset="-122"/>
                </a:rPr>
                <a:t>零级近似时，用势场平均值      代替弱周期场</a:t>
              </a:r>
              <a:r>
                <a:rPr kumimoji="1" lang="en-US" altLang="zh-CN" sz="2200">
                  <a:latin typeface="微软雅黑" panose="020B0503020204020204" pitchFamily="34" charset="-122"/>
                </a:rPr>
                <a:t>V(x)</a:t>
              </a:r>
              <a:r>
                <a:rPr kumimoji="1" lang="zh-CN" altLang="en-US" sz="2200">
                  <a:latin typeface="微软雅黑" panose="020B0503020204020204" pitchFamily="34" charset="-122"/>
                </a:rPr>
                <a:t>；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200">
                  <a:latin typeface="微软雅黑" panose="020B0503020204020204" pitchFamily="34" charset="-122"/>
                </a:rPr>
                <a:t>(2)</a:t>
              </a:r>
              <a:r>
                <a:rPr kumimoji="1" lang="zh-CN" altLang="en-US" sz="2200">
                  <a:latin typeface="微软雅黑" panose="020B0503020204020204" pitchFamily="34" charset="-122"/>
                </a:rPr>
                <a:t>所谓弱周期场是指比较小的周期起伏                      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200">
                  <a:latin typeface="微软雅黑" panose="020B0503020204020204" pitchFamily="34" charset="-122"/>
                </a:rPr>
                <a:t>做为微扰处理。</a:t>
              </a:r>
            </a:p>
          </p:txBody>
        </p:sp>
        <p:graphicFrame>
          <p:nvGraphicFramePr>
            <p:cNvPr id="23558" name="Object 5"/>
            <p:cNvGraphicFramePr>
              <a:graphicFrameLocks noChangeAspect="1"/>
            </p:cNvGraphicFramePr>
            <p:nvPr/>
          </p:nvGraphicFramePr>
          <p:xfrm>
            <a:off x="1396" y="2494"/>
            <a:ext cx="468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1" name="Equation" r:id="rId3" imgW="469696" imgH="203112" progId="Equation.3">
                    <p:embed/>
                  </p:oleObj>
                </mc:Choice>
                <mc:Fallback>
                  <p:oleObj name="Equation" r:id="rId3" imgW="469696" imgH="203112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" y="2494"/>
                          <a:ext cx="468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9" name="Object 6"/>
            <p:cNvGraphicFramePr>
              <a:graphicFrameLocks noChangeAspect="1"/>
            </p:cNvGraphicFramePr>
            <p:nvPr/>
          </p:nvGraphicFramePr>
          <p:xfrm>
            <a:off x="3104" y="2731"/>
            <a:ext cx="184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2" name="Equation" r:id="rId5" imgW="152268" imgH="215713" progId="Equation.3">
                    <p:embed/>
                  </p:oleObj>
                </mc:Choice>
                <mc:Fallback>
                  <p:oleObj name="Equation" r:id="rId5" imgW="152268" imgH="215713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2731"/>
                          <a:ext cx="184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0" name="Object 7"/>
            <p:cNvGraphicFramePr>
              <a:graphicFrameLocks noChangeAspect="1"/>
            </p:cNvGraphicFramePr>
            <p:nvPr/>
          </p:nvGraphicFramePr>
          <p:xfrm>
            <a:off x="3875" y="2991"/>
            <a:ext cx="1534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3" name="Equation" r:id="rId7" imgW="1269449" imgH="241195" progId="Equation.3">
                    <p:embed/>
                  </p:oleObj>
                </mc:Choice>
                <mc:Fallback>
                  <p:oleObj name="Equation" r:id="rId7" imgW="1269449" imgH="241195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5" y="2991"/>
                          <a:ext cx="1534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56" name="矩形 1"/>
          <p:cNvSpPr>
            <a:spLocks noChangeArrowheads="1"/>
          </p:cNvSpPr>
          <p:nvPr/>
        </p:nvSpPr>
        <p:spPr bwMode="auto">
          <a:xfrm>
            <a:off x="468313" y="2924175"/>
            <a:ext cx="8207375" cy="30194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CH004_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3" y="3313113"/>
            <a:ext cx="4759325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506413" y="1119188"/>
            <a:ext cx="396875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i)</a:t>
            </a:r>
          </a:p>
        </p:txBody>
      </p:sp>
      <p:graphicFrame>
        <p:nvGraphicFramePr>
          <p:cNvPr id="24586" name="Object 10"/>
          <p:cNvGraphicFramePr>
            <a:graphicFrameLocks noChangeAspect="1"/>
          </p:cNvGraphicFramePr>
          <p:nvPr/>
        </p:nvGraphicFramePr>
        <p:xfrm>
          <a:off x="962025" y="1071563"/>
          <a:ext cx="20574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Equation" r:id="rId4" imgW="906655" imgH="213417" progId="Equation.3">
                  <p:embed/>
                </p:oleObj>
              </mc:Choice>
              <mc:Fallback>
                <p:oleObj name="Equation" r:id="rId4" imgW="906655" imgH="21341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2025" y="1071563"/>
                        <a:ext cx="20574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Rectangle 11"/>
          <p:cNvSpPr>
            <a:spLocks noChangeArrowheads="1"/>
          </p:cNvSpPr>
          <p:nvPr/>
        </p:nvSpPr>
        <p:spPr bwMode="auto">
          <a:xfrm>
            <a:off x="420688" y="2749550"/>
            <a:ext cx="7896225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波矢</a:t>
            </a:r>
            <a:r>
              <a:rPr kumimoji="1" lang="en-US" altLang="zh-CN" sz="2000"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</a:rPr>
              <a:t>离            较远，</a:t>
            </a:r>
            <a:r>
              <a:rPr kumimoji="1" lang="en-US" altLang="zh-CN" sz="2000"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</a:rPr>
              <a:t>状态的能量和状态</a:t>
            </a:r>
            <a:r>
              <a:rPr kumimoji="1" lang="en-US" altLang="zh-CN" sz="2000">
                <a:latin typeface="微软雅黑" panose="020B0503020204020204" pitchFamily="34" charset="-122"/>
              </a:rPr>
              <a:t>k’</a:t>
            </a:r>
            <a:r>
              <a:rPr kumimoji="1" lang="zh-CN" altLang="en-US" sz="2000">
                <a:latin typeface="微软雅黑" panose="020B0503020204020204" pitchFamily="34" charset="-122"/>
              </a:rPr>
              <a:t>差别较大</a:t>
            </a:r>
          </a:p>
        </p:txBody>
      </p:sp>
      <p:graphicFrame>
        <p:nvGraphicFramePr>
          <p:cNvPr id="43014" name="Object 12"/>
          <p:cNvGraphicFramePr>
            <a:graphicFrameLocks noChangeAspect="1"/>
          </p:cNvGraphicFramePr>
          <p:nvPr/>
        </p:nvGraphicFramePr>
        <p:xfrm>
          <a:off x="1547813" y="2636838"/>
          <a:ext cx="6302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7" r:id="rId6" imgW="368140" imgH="393529" progId="Equation.3">
                  <p:embed/>
                </p:oleObj>
              </mc:Choice>
              <mc:Fallback>
                <p:oleObj r:id="rId6" imgW="368140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630237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Object 15"/>
          <p:cNvGraphicFramePr>
            <a:graphicFrameLocks noChangeAspect="1"/>
          </p:cNvGraphicFramePr>
          <p:nvPr/>
        </p:nvGraphicFramePr>
        <p:xfrm>
          <a:off x="1600200" y="1828800"/>
          <a:ext cx="54864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8" name="Equation" r:id="rId8" imgW="2794000" imgH="584200" progId="Equation.DSMT4">
                  <p:embed/>
                </p:oleObj>
              </mc:Choice>
              <mc:Fallback>
                <p:oleObj name="Equation" r:id="rId8" imgW="2794000" imgH="584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5486400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6" name="Rectangle 17"/>
          <p:cNvSpPr>
            <a:spLocks noChangeArrowheads="1"/>
          </p:cNvSpPr>
          <p:nvPr/>
        </p:nvSpPr>
        <p:spPr bwMode="auto">
          <a:xfrm>
            <a:off x="457200" y="3690938"/>
            <a:ext cx="3394075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将                         按                           </a:t>
            </a:r>
            <a:endParaRPr kumimoji="1" lang="en-US" altLang="zh-CN" sz="1800">
              <a:latin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1800">
              <a:latin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1000">
              <a:latin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泰勒级数展开</a:t>
            </a:r>
          </a:p>
        </p:txBody>
      </p:sp>
      <p:graphicFrame>
        <p:nvGraphicFramePr>
          <p:cNvPr id="43017" name="Object 18"/>
          <p:cNvGraphicFramePr>
            <a:graphicFrameLocks noChangeAspect="1"/>
          </p:cNvGraphicFramePr>
          <p:nvPr/>
        </p:nvGraphicFramePr>
        <p:xfrm>
          <a:off x="804863" y="3398838"/>
          <a:ext cx="16668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Equation" r:id="rId10" imgW="1002865" imgH="583947" progId="Equation.DSMT4">
                  <p:embed/>
                </p:oleObj>
              </mc:Choice>
              <mc:Fallback>
                <p:oleObj name="Equation" r:id="rId10" imgW="1002865" imgH="58394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398838"/>
                        <a:ext cx="166687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8" name="Object 19"/>
          <p:cNvGraphicFramePr>
            <a:graphicFrameLocks noChangeAspect="1"/>
          </p:cNvGraphicFramePr>
          <p:nvPr/>
        </p:nvGraphicFramePr>
        <p:xfrm>
          <a:off x="2819400" y="3400425"/>
          <a:ext cx="1227138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12" imgW="736600" imgH="482600" progId="Equation.DSMT4">
                  <p:embed/>
                </p:oleObj>
              </mc:Choice>
              <mc:Fallback>
                <p:oleObj name="Equation" r:id="rId12" imgW="736600" imgH="482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400425"/>
                        <a:ext cx="1227138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0" name="Object 24"/>
          <p:cNvGraphicFramePr>
            <a:graphicFrameLocks noChangeAspect="1"/>
          </p:cNvGraphicFramePr>
          <p:nvPr/>
        </p:nvGraphicFramePr>
        <p:xfrm>
          <a:off x="3470275" y="981075"/>
          <a:ext cx="18113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r:id="rId14" imgW="937327" imgH="327649" progId="Equation.3">
                  <p:embed/>
                </p:oleObj>
              </mc:Choice>
              <mc:Fallback>
                <p:oleObj r:id="rId14" imgW="937327" imgH="32764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275" y="981075"/>
                        <a:ext cx="1811338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1" name="Object 25"/>
          <p:cNvGraphicFramePr>
            <a:graphicFrameLocks noChangeAspect="1"/>
          </p:cNvGraphicFramePr>
          <p:nvPr/>
        </p:nvGraphicFramePr>
        <p:xfrm>
          <a:off x="5430838" y="981075"/>
          <a:ext cx="1655762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r:id="rId16" imgW="830590" imgH="327649" progId="Equation.3">
                  <p:embed/>
                </p:oleObj>
              </mc:Choice>
              <mc:Fallback>
                <p:oleObj r:id="rId16" imgW="830590" imgH="32764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838" y="981075"/>
                        <a:ext cx="1655762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1" name="矩形 5"/>
          <p:cNvSpPr>
            <a:spLocks noChangeArrowheads="1"/>
          </p:cNvSpPr>
          <p:nvPr/>
        </p:nvSpPr>
        <p:spPr bwMode="auto">
          <a:xfrm>
            <a:off x="395288" y="912813"/>
            <a:ext cx="8424862" cy="561181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506413" y="4724400"/>
          <a:ext cx="35401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Equation" r:id="rId18" imgW="2044700" imgH="584200" progId="Equation.DSMT4">
                  <p:embed/>
                </p:oleObj>
              </mc:Choice>
              <mc:Fallback>
                <p:oleObj name="Equation" r:id="rId18" imgW="2044700" imgH="584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3" y="4724400"/>
                        <a:ext cx="354012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655638" y="1536700"/>
          <a:ext cx="3454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r:id="rId20" imgW="2400367" imgH="327649" progId="Equation.3">
                  <p:embed/>
                </p:oleObj>
              </mc:Choice>
              <mc:Fallback>
                <p:oleObj r:id="rId20" imgW="2400367" imgH="32764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1536700"/>
                        <a:ext cx="3454400" cy="554038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4" name="Object 4"/>
          <p:cNvGraphicFramePr>
            <a:graphicFrameLocks noChangeAspect="1"/>
          </p:cNvGraphicFramePr>
          <p:nvPr/>
        </p:nvGraphicFramePr>
        <p:xfrm>
          <a:off x="438150" y="5732463"/>
          <a:ext cx="367347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公式" r:id="rId22" imgW="1574800" imgH="330200" progId="Equation.3">
                  <p:embed/>
                </p:oleObj>
              </mc:Choice>
              <mc:Fallback>
                <p:oleObj name="公式" r:id="rId22" imgW="15748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5732463"/>
                        <a:ext cx="3673475" cy="769937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5" name="Object 12"/>
          <p:cNvGraphicFramePr>
            <a:graphicFrameLocks noChangeAspect="1"/>
          </p:cNvGraphicFramePr>
          <p:nvPr/>
        </p:nvGraphicFramePr>
        <p:xfrm>
          <a:off x="403225" y="2179638"/>
          <a:ext cx="11684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Equation" r:id="rId24" imgW="723586" imgH="241195" progId="Equation.3">
                  <p:embed/>
                </p:oleObj>
              </mc:Choice>
              <mc:Fallback>
                <p:oleObj name="Equation" r:id="rId24" imgW="723586" imgH="24119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2179638"/>
                        <a:ext cx="1168400" cy="38893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XCH004_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3284538"/>
            <a:ext cx="4759325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395288" y="1844675"/>
            <a:ext cx="8424862" cy="1468438"/>
          </a:xfrm>
          <a:prstGeom prst="rect">
            <a:avLst/>
          </a:prstGeom>
          <a:solidFill>
            <a:schemeClr val="accent5">
              <a:lumMod val="9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395288" y="1844675"/>
            <a:ext cx="3705225" cy="20161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395288" y="908050"/>
          <a:ext cx="57785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Equation" r:id="rId4" imgW="2765974" imgH="403803" progId="Equation.DSMT4">
                  <p:embed/>
                </p:oleObj>
              </mc:Choice>
              <mc:Fallback>
                <p:oleObj name="Equation" r:id="rId4" imgW="2765974" imgH="403803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577850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871538" y="1809750"/>
          <a:ext cx="2668587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Equation" r:id="rId6" imgW="1211532" imgH="937192" progId="Equation.DSMT4">
                  <p:embed/>
                </p:oleObj>
              </mc:Choice>
              <mc:Fallback>
                <p:oleObj name="Equation" r:id="rId6" imgW="1211532" imgH="93719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809750"/>
                        <a:ext cx="2668587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4229100" y="1895475"/>
          <a:ext cx="18097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Equation" r:id="rId8" imgW="1002865" imgH="393529" progId="Equation.DSMT4">
                  <p:embed/>
                </p:oleObj>
              </mc:Choice>
              <mc:Fallback>
                <p:oleObj name="Equation" r:id="rId8" imgW="1002865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0" y="1895475"/>
                        <a:ext cx="180975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4222750" y="2514600"/>
          <a:ext cx="16573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r:id="rId10" imgW="914400" imgH="393700" progId="Equation.3">
                  <p:embed/>
                </p:oleObj>
              </mc:Choice>
              <mc:Fallback>
                <p:oleObj r:id="rId10" imgW="9144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2514600"/>
                        <a:ext cx="165735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6167438" y="2401888"/>
          <a:ext cx="661987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r:id="rId12" imgW="368140" imgH="177723" progId="Equation.3">
                  <p:embed/>
                </p:oleObj>
              </mc:Choice>
              <mc:Fallback>
                <p:oleObj r:id="rId12" imgW="368140" imgH="17772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2401888"/>
                        <a:ext cx="661987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8"/>
          <p:cNvGraphicFramePr>
            <a:graphicFrameLocks noChangeAspect="1"/>
          </p:cNvGraphicFramePr>
          <p:nvPr/>
        </p:nvGraphicFramePr>
        <p:xfrm>
          <a:off x="7032625" y="2346325"/>
          <a:ext cx="9953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r:id="rId14" imgW="545863" imgH="241195" progId="Equation.3">
                  <p:embed/>
                </p:oleObj>
              </mc:Choice>
              <mc:Fallback>
                <p:oleObj r:id="rId14" imgW="545863" imgH="24119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625" y="2346325"/>
                        <a:ext cx="99536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3" name="矩形 5"/>
          <p:cNvSpPr>
            <a:spLocks noChangeArrowheads="1"/>
          </p:cNvSpPr>
          <p:nvPr/>
        </p:nvSpPr>
        <p:spPr bwMode="auto">
          <a:xfrm>
            <a:off x="369888" y="908050"/>
            <a:ext cx="8424862" cy="56118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477838" y="3860800"/>
            <a:ext cx="36226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1800">
                <a:latin typeface="微软雅黑" panose="020B0503020204020204" pitchFamily="34" charset="-122"/>
              </a:rPr>
              <a:t>k</a:t>
            </a:r>
            <a:r>
              <a:rPr kumimoji="1" lang="zh-CN" altLang="en-US" sz="1800">
                <a:latin typeface="微软雅黑" panose="020B0503020204020204" pitchFamily="34" charset="-122"/>
              </a:rPr>
              <a:t>和</a:t>
            </a:r>
            <a:r>
              <a:rPr kumimoji="1" lang="en-US" altLang="zh-CN" sz="1800">
                <a:latin typeface="微软雅黑" panose="020B0503020204020204" pitchFamily="34" charset="-122"/>
              </a:rPr>
              <a:t>k’</a:t>
            </a:r>
            <a:r>
              <a:rPr kumimoji="1" lang="zh-CN" altLang="en-US" sz="1800">
                <a:latin typeface="微软雅黑" panose="020B0503020204020204" pitchFamily="34" charset="-122"/>
              </a:rPr>
              <a:t>能级相互作用的结果是原来能级较高的</a:t>
            </a:r>
            <a:r>
              <a:rPr kumimoji="1" lang="en-US" altLang="zh-CN" sz="1800">
                <a:latin typeface="微软雅黑" panose="020B0503020204020204" pitchFamily="34" charset="-122"/>
              </a:rPr>
              <a:t>k’</a:t>
            </a:r>
            <a:r>
              <a:rPr kumimoji="1" lang="zh-CN" altLang="en-US" sz="1800">
                <a:latin typeface="微软雅黑" panose="020B0503020204020204" pitchFamily="34" charset="-122"/>
              </a:rPr>
              <a:t>提高，原来能级较低的</a:t>
            </a:r>
            <a:r>
              <a:rPr kumimoji="1" lang="en-US" altLang="zh-CN" sz="1800">
                <a:latin typeface="微软雅黑" panose="020B0503020204020204" pitchFamily="34" charset="-122"/>
              </a:rPr>
              <a:t>k</a:t>
            </a:r>
            <a:r>
              <a:rPr kumimoji="1" lang="zh-CN" altLang="en-US" sz="1800">
                <a:latin typeface="微软雅黑" panose="020B0503020204020204" pitchFamily="34" charset="-122"/>
              </a:rPr>
              <a:t>下压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77838" y="4854575"/>
            <a:ext cx="36226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</a:rPr>
              <a:t>量子力学中微扰作用下，两个相互影响的能级，总是原来较高的能量提高了，原来较低的能量降低了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477838" y="6127750"/>
            <a:ext cx="3230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</a:rPr>
              <a:t>能级间“排斥作用” </a:t>
            </a:r>
          </a:p>
        </p:txBody>
      </p:sp>
      <p:cxnSp>
        <p:nvCxnSpPr>
          <p:cNvPr id="44047" name="直接箭头连接符 4"/>
          <p:cNvCxnSpPr>
            <a:cxnSpLocks noChangeShapeType="1"/>
          </p:cNvCxnSpPr>
          <p:nvPr/>
        </p:nvCxnSpPr>
        <p:spPr bwMode="auto">
          <a:xfrm flipV="1">
            <a:off x="7885113" y="4149725"/>
            <a:ext cx="0" cy="287338"/>
          </a:xfrm>
          <a:prstGeom prst="straightConnector1">
            <a:avLst/>
          </a:prstGeom>
          <a:noFill/>
          <a:ln w="19050" algn="ctr">
            <a:solidFill>
              <a:srgbClr val="0207CA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048" name="椭圆 5"/>
          <p:cNvSpPr>
            <a:spLocks noChangeArrowheads="1"/>
          </p:cNvSpPr>
          <p:nvPr/>
        </p:nvSpPr>
        <p:spPr bwMode="auto">
          <a:xfrm>
            <a:off x="7848600" y="4084638"/>
            <a:ext cx="71438" cy="73025"/>
          </a:xfrm>
          <a:prstGeom prst="ellipse">
            <a:avLst/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49" name="椭圆 19"/>
          <p:cNvSpPr>
            <a:spLocks noChangeArrowheads="1"/>
          </p:cNvSpPr>
          <p:nvPr/>
        </p:nvSpPr>
        <p:spPr bwMode="auto">
          <a:xfrm>
            <a:off x="4849813" y="5189538"/>
            <a:ext cx="71437" cy="71437"/>
          </a:xfrm>
          <a:prstGeom prst="ellipse">
            <a:avLst/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4050" name="直接箭头连接符 20"/>
          <p:cNvCxnSpPr>
            <a:cxnSpLocks noChangeShapeType="1"/>
          </p:cNvCxnSpPr>
          <p:nvPr/>
        </p:nvCxnSpPr>
        <p:spPr bwMode="auto">
          <a:xfrm>
            <a:off x="4891088" y="4946650"/>
            <a:ext cx="0" cy="287338"/>
          </a:xfrm>
          <a:prstGeom prst="straightConnector1">
            <a:avLst/>
          </a:prstGeom>
          <a:noFill/>
          <a:ln w="19050" algn="ctr">
            <a:solidFill>
              <a:srgbClr val="0207CA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051" name="椭圆 6"/>
          <p:cNvSpPr>
            <a:spLocks noChangeArrowheads="1"/>
          </p:cNvSpPr>
          <p:nvPr/>
        </p:nvSpPr>
        <p:spPr bwMode="auto">
          <a:xfrm>
            <a:off x="7740650" y="3717925"/>
            <a:ext cx="287338" cy="935038"/>
          </a:xfrm>
          <a:prstGeom prst="ellipse">
            <a:avLst/>
          </a:prstGeom>
          <a:solidFill>
            <a:srgbClr val="0207CA">
              <a:alpha val="34901"/>
            </a:srgbClr>
          </a:solidFill>
          <a:ln w="19050" algn="ctr">
            <a:solidFill>
              <a:srgbClr val="80000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52" name="椭圆 22"/>
          <p:cNvSpPr>
            <a:spLocks noChangeArrowheads="1"/>
          </p:cNvSpPr>
          <p:nvPr/>
        </p:nvSpPr>
        <p:spPr bwMode="auto">
          <a:xfrm>
            <a:off x="4741863" y="4733925"/>
            <a:ext cx="287337" cy="935038"/>
          </a:xfrm>
          <a:prstGeom prst="ellipse">
            <a:avLst/>
          </a:prstGeom>
          <a:solidFill>
            <a:srgbClr val="0207CA">
              <a:alpha val="34901"/>
            </a:srgbClr>
          </a:solidFill>
          <a:ln w="19050" algn="ctr">
            <a:solidFill>
              <a:srgbClr val="80000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53" name="椭圆 23"/>
          <p:cNvSpPr>
            <a:spLocks noChangeArrowheads="1"/>
          </p:cNvSpPr>
          <p:nvPr/>
        </p:nvSpPr>
        <p:spPr bwMode="auto">
          <a:xfrm>
            <a:off x="1633538" y="6092825"/>
            <a:ext cx="1282700" cy="431800"/>
          </a:xfrm>
          <a:prstGeom prst="ellipse">
            <a:avLst/>
          </a:prstGeom>
          <a:solidFill>
            <a:srgbClr val="0207CA">
              <a:alpha val="34901"/>
            </a:srgbClr>
          </a:solidFill>
          <a:ln w="19050" algn="ctr">
            <a:solidFill>
              <a:srgbClr val="80000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61088" y="1187450"/>
            <a:ext cx="2646362" cy="461963"/>
          </a:xfrm>
          <a:prstGeom prst="rect">
            <a:avLst/>
          </a:prstGeom>
          <a:solidFill>
            <a:srgbClr val="0207CA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简并微扰结果之一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utoUpdateAnimBg="0" advAuto="0"/>
      <p:bldP spid="11" grpId="0" autoUpdateAnimBg="0"/>
      <p:bldP spid="1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 descr="XCH004_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3" y="3313113"/>
            <a:ext cx="4759325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30213" y="982663"/>
            <a:ext cx="5000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ii)</a:t>
            </a:r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881063" y="963613"/>
          <a:ext cx="20716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4" imgW="906655" imgH="213417" progId="Equation.3">
                  <p:embed/>
                </p:oleObj>
              </mc:Choice>
              <mc:Fallback>
                <p:oleObj name="Equation" r:id="rId4" imgW="906655" imgH="213417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963613"/>
                        <a:ext cx="2071687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393700" y="2884488"/>
            <a:ext cx="9144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波矢</a:t>
            </a:r>
            <a:r>
              <a:rPr kumimoji="1" lang="en-US" altLang="zh-CN" sz="2000"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</a:rPr>
              <a:t>非常接近          ，</a:t>
            </a:r>
            <a:r>
              <a:rPr kumimoji="1" lang="en-US" altLang="zh-CN" sz="2000"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</a:rPr>
              <a:t>状态的能量和</a:t>
            </a:r>
            <a:r>
              <a:rPr kumimoji="1" lang="en-US" altLang="zh-CN" sz="2000">
                <a:latin typeface="微软雅黑" panose="020B0503020204020204" pitchFamily="34" charset="-122"/>
              </a:rPr>
              <a:t>k’</a:t>
            </a:r>
            <a:r>
              <a:rPr kumimoji="1" lang="zh-CN" altLang="en-US" sz="2000">
                <a:latin typeface="微软雅黑" panose="020B0503020204020204" pitchFamily="34" charset="-122"/>
              </a:rPr>
              <a:t>能量差别很小</a:t>
            </a:r>
          </a:p>
        </p:txBody>
      </p:sp>
      <p:graphicFrame>
        <p:nvGraphicFramePr>
          <p:cNvPr id="45062" name="Object 5"/>
          <p:cNvGraphicFramePr>
            <a:graphicFrameLocks noChangeAspect="1"/>
          </p:cNvGraphicFramePr>
          <p:nvPr/>
        </p:nvGraphicFramePr>
        <p:xfrm>
          <a:off x="2236788" y="2713038"/>
          <a:ext cx="6842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r:id="rId6" imgW="368140" imgH="393529" progId="Equation.3">
                  <p:embed/>
                </p:oleObj>
              </mc:Choice>
              <mc:Fallback>
                <p:oleObj r:id="rId6" imgW="368140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2713038"/>
                        <a:ext cx="68421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1763713" y="1916113"/>
          <a:ext cx="5040312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r:id="rId8" imgW="2489200" imgH="520700" progId="Equation.3">
                  <p:embed/>
                </p:oleObj>
              </mc:Choice>
              <mc:Fallback>
                <p:oleObj r:id="rId8" imgW="2489200" imgH="520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916113"/>
                        <a:ext cx="5040312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374650" y="3433763"/>
            <a:ext cx="2982913" cy="147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2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将                          按                           泰勒级数展开</a:t>
            </a:r>
          </a:p>
        </p:txBody>
      </p:sp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681038" y="3532188"/>
          <a:ext cx="17494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r:id="rId10" imgW="1016000" imgH="520700" progId="Equation.3">
                  <p:embed/>
                </p:oleObj>
              </mc:Choice>
              <mc:Fallback>
                <p:oleObj r:id="rId10" imgW="1016000" imgH="520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3532188"/>
                        <a:ext cx="174942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2819400" y="3568700"/>
          <a:ext cx="131603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r:id="rId12" imgW="761669" imgH="495085" progId="Equation.3">
                  <p:embed/>
                </p:oleObj>
              </mc:Choice>
              <mc:Fallback>
                <p:oleObj r:id="rId12" imgW="761669" imgH="49508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568700"/>
                        <a:ext cx="1316038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15"/>
          <p:cNvGraphicFramePr>
            <a:graphicFrameLocks noChangeAspect="1"/>
          </p:cNvGraphicFramePr>
          <p:nvPr/>
        </p:nvGraphicFramePr>
        <p:xfrm>
          <a:off x="3403600" y="836613"/>
          <a:ext cx="199072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r:id="rId14" imgW="937327" imgH="327649" progId="Equation.3">
                  <p:embed/>
                </p:oleObj>
              </mc:Choice>
              <mc:Fallback>
                <p:oleObj r:id="rId14" imgW="937327" imgH="32764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836613"/>
                        <a:ext cx="199072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16"/>
          <p:cNvGraphicFramePr>
            <a:graphicFrameLocks noChangeAspect="1"/>
          </p:cNvGraphicFramePr>
          <p:nvPr/>
        </p:nvGraphicFramePr>
        <p:xfrm>
          <a:off x="5534025" y="855663"/>
          <a:ext cx="18208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r:id="rId16" imgW="830590" imgH="327649" progId="Equation.3">
                  <p:embed/>
                </p:oleObj>
              </mc:Choice>
              <mc:Fallback>
                <p:oleObj r:id="rId16" imgW="830590" imgH="32764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025" y="855663"/>
                        <a:ext cx="1820863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矩形 5"/>
          <p:cNvSpPr>
            <a:spLocks noChangeArrowheads="1"/>
          </p:cNvSpPr>
          <p:nvPr/>
        </p:nvSpPr>
        <p:spPr bwMode="auto">
          <a:xfrm>
            <a:off x="369888" y="908050"/>
            <a:ext cx="8424862" cy="56118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/>
        </p:nvGraphicFramePr>
        <p:xfrm>
          <a:off x="655638" y="1536700"/>
          <a:ext cx="3454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0" r:id="rId18" imgW="2400367" imgH="327649" progId="Equation.3">
                  <p:embed/>
                </p:oleObj>
              </mc:Choice>
              <mc:Fallback>
                <p:oleObj r:id="rId18" imgW="2400367" imgH="32764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1536700"/>
                        <a:ext cx="3454400" cy="554038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433388" y="4830763"/>
          <a:ext cx="381476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1" r:id="rId20" imgW="2184400" imgH="520700" progId="Equation.3">
                  <p:embed/>
                </p:oleObj>
              </mc:Choice>
              <mc:Fallback>
                <p:oleObj r:id="rId20" imgW="2184400" imgH="520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4830763"/>
                        <a:ext cx="3814762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2" name="右箭头 1"/>
          <p:cNvSpPr>
            <a:spLocks noChangeArrowheads="1"/>
          </p:cNvSpPr>
          <p:nvPr/>
        </p:nvSpPr>
        <p:spPr bwMode="auto">
          <a:xfrm>
            <a:off x="1403350" y="5949950"/>
            <a:ext cx="576263" cy="358775"/>
          </a:xfrm>
          <a:prstGeom prst="rightArrow">
            <a:avLst>
              <a:gd name="adj1" fmla="val 50000"/>
              <a:gd name="adj2" fmla="val 50194"/>
            </a:avLst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69888" y="2000250"/>
            <a:ext cx="8423275" cy="8540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344613" y="2854325"/>
          <a:ext cx="4667250" cy="199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name="Equation" r:id="rId3" imgW="3086100" imgH="1320800" progId="Equation.3">
                  <p:embed/>
                </p:oleObj>
              </mc:Choice>
              <mc:Fallback>
                <p:oleObj name="Equation" r:id="rId3" imgW="3086100" imgH="1320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2854325"/>
                        <a:ext cx="4667250" cy="199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1344613" y="4724400"/>
          <a:ext cx="376078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Equation" r:id="rId5" imgW="2184400" imgH="1016000" progId="Equation.3">
                  <p:embed/>
                </p:oleObj>
              </mc:Choice>
              <mc:Fallback>
                <p:oleObj name="Equation" r:id="rId5" imgW="2184400" imgH="1016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4724400"/>
                        <a:ext cx="3760787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1042988" y="931863"/>
          <a:ext cx="612140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Equation" r:id="rId7" imgW="3276600" imgH="558800" progId="Equation.3">
                  <p:embed/>
                </p:oleObj>
              </mc:Choice>
              <mc:Fallback>
                <p:oleObj name="Equation" r:id="rId7" imgW="3276600" imgH="558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31863"/>
                        <a:ext cx="612140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矩形 5"/>
          <p:cNvSpPr>
            <a:spLocks noChangeArrowheads="1"/>
          </p:cNvSpPr>
          <p:nvPr/>
        </p:nvSpPr>
        <p:spPr bwMode="auto">
          <a:xfrm>
            <a:off x="369888" y="908050"/>
            <a:ext cx="8424862" cy="56118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2746375" y="2001838"/>
          <a:ext cx="19034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r:id="rId9" imgW="990600" imgH="419100" progId="Equation.3">
                  <p:embed/>
                </p:oleObj>
              </mc:Choice>
              <mc:Fallback>
                <p:oleObj r:id="rId9" imgW="990600" imgH="419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2001838"/>
                        <a:ext cx="1903413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611188" y="2001838"/>
          <a:ext cx="18303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r:id="rId11" imgW="952087" imgH="418918" progId="Equation.3">
                  <p:embed/>
                </p:oleObj>
              </mc:Choice>
              <mc:Fallback>
                <p:oleObj r:id="rId11" imgW="952087" imgH="41891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001838"/>
                        <a:ext cx="1830387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3"/>
          <p:cNvGraphicFramePr>
            <a:graphicFrameLocks noChangeAspect="1"/>
          </p:cNvGraphicFramePr>
          <p:nvPr/>
        </p:nvGraphicFramePr>
        <p:xfrm>
          <a:off x="4954588" y="2038350"/>
          <a:ext cx="18383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r:id="rId13" imgW="1002865" imgH="393529" progId="Equation.3">
                  <p:embed/>
                </p:oleObj>
              </mc:Choice>
              <mc:Fallback>
                <p:oleObj r:id="rId13" imgW="1002865" imgH="393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8" y="2038350"/>
                        <a:ext cx="18383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/>
        </p:nvGraphicFramePr>
        <p:xfrm>
          <a:off x="7097713" y="2038350"/>
          <a:ext cx="16827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r:id="rId15" imgW="914400" imgH="393700" progId="Equation.3">
                  <p:embed/>
                </p:oleObj>
              </mc:Choice>
              <mc:Fallback>
                <p:oleObj r:id="rId15" imgW="914400" imgH="3937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7713" y="2038350"/>
                        <a:ext cx="16827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9"/>
          <p:cNvGraphicFramePr>
            <a:graphicFrameLocks noChangeAspect="1"/>
          </p:cNvGraphicFramePr>
          <p:nvPr/>
        </p:nvGraphicFramePr>
        <p:xfrm>
          <a:off x="6400800" y="3438525"/>
          <a:ext cx="2058988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r:id="rId17" imgW="939800" imgH="419100" progId="Equation.3">
                  <p:embed/>
                </p:oleObj>
              </mc:Choice>
              <mc:Fallback>
                <p:oleObj r:id="rId17" imgW="939800" imgH="4191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438525"/>
                        <a:ext cx="2058988" cy="922338"/>
                      </a:xfrm>
                      <a:prstGeom prst="rect">
                        <a:avLst/>
                      </a:prstGeom>
                      <a:solidFill>
                        <a:srgbClr val="E2F7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/>
        </p:nvGraphicFramePr>
        <p:xfrm>
          <a:off x="6294438" y="4879975"/>
          <a:ext cx="24717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Equation" r:id="rId19" imgW="906655" imgH="213417" progId="Equation.3">
                  <p:embed/>
                </p:oleObj>
              </mc:Choice>
              <mc:Fallback>
                <p:oleObj name="Equation" r:id="rId19" imgW="906655" imgH="21341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4879975"/>
                        <a:ext cx="2471737" cy="687388"/>
                      </a:xfrm>
                      <a:prstGeom prst="rect">
                        <a:avLst/>
                      </a:prstGeom>
                      <a:solidFill>
                        <a:srgbClr val="E2F7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6146800" y="5816600"/>
            <a:ext cx="2646363" cy="461963"/>
          </a:xfrm>
          <a:prstGeom prst="rect">
            <a:avLst/>
          </a:prstGeom>
          <a:solidFill>
            <a:srgbClr val="0207CA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简并微扰结果之二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5" name="Picture 13" descr="XCH004_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252663"/>
            <a:ext cx="63468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5362575" y="2970213"/>
          <a:ext cx="17303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Equation" r:id="rId4" imgW="1066762" imgH="632574" progId="Equation.3">
                  <p:embed/>
                </p:oleObj>
              </mc:Choice>
              <mc:Fallback>
                <p:oleObj name="Equation" r:id="rId4" imgW="1066762" imgH="632574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5" y="2970213"/>
                        <a:ext cx="173037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2817813" y="2970213"/>
          <a:ext cx="1722437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Equation" r:id="rId6" imgW="1066762" imgH="632574" progId="Equation.3">
                  <p:embed/>
                </p:oleObj>
              </mc:Choice>
              <mc:Fallback>
                <p:oleObj name="Equation" r:id="rId6" imgW="1066762" imgH="63257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2970213"/>
                        <a:ext cx="1722437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369888" y="903288"/>
            <a:ext cx="2736850" cy="430212"/>
          </a:xfrm>
          <a:prstGeom prst="rect">
            <a:avLst/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solidFill>
                  <a:schemeClr val="bg1"/>
                </a:solidFill>
                <a:latin typeface="微软雅黑" panose="020B0503020204020204" pitchFamily="34" charset="-122"/>
              </a:rPr>
              <a:t>简并微扰结果分析 </a:t>
            </a:r>
          </a:p>
        </p:txBody>
      </p:sp>
      <p:sp>
        <p:nvSpPr>
          <p:cNvPr id="47110" name="Rectangle 17"/>
          <p:cNvSpPr>
            <a:spLocks noChangeArrowheads="1"/>
          </p:cNvSpPr>
          <p:nvPr/>
        </p:nvSpPr>
        <p:spPr bwMode="auto">
          <a:xfrm>
            <a:off x="468313" y="1268413"/>
            <a:ext cx="832643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</a:rPr>
              <a:t>i) </a:t>
            </a:r>
            <a:r>
              <a:rPr kumimoji="1" lang="zh-CN" altLang="en-US" sz="2000">
                <a:latin typeface="微软雅黑" panose="020B0503020204020204" pitchFamily="34" charset="-122"/>
              </a:rPr>
              <a:t>两个相互影响的状态</a:t>
            </a:r>
            <a:r>
              <a:rPr kumimoji="1" lang="en-US" altLang="zh-CN" sz="2000"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</a:rPr>
              <a:t>和</a:t>
            </a:r>
            <a:r>
              <a:rPr kumimoji="1" lang="en-US" altLang="zh-CN" sz="2000">
                <a:latin typeface="微软雅黑" panose="020B0503020204020204" pitchFamily="34" charset="-122"/>
              </a:rPr>
              <a:t>k’</a:t>
            </a:r>
            <a:r>
              <a:rPr kumimoji="1" lang="zh-CN" altLang="en-US" sz="2000">
                <a:latin typeface="微软雅黑" panose="020B0503020204020204" pitchFamily="34" charset="-122"/>
              </a:rPr>
              <a:t>微扰后，能量变为</a:t>
            </a:r>
            <a:r>
              <a:rPr kumimoji="1" lang="en-US" altLang="zh-CN" sz="2000">
                <a:latin typeface="微软雅黑" panose="020B0503020204020204" pitchFamily="34" charset="-122"/>
              </a:rPr>
              <a:t>E</a:t>
            </a:r>
            <a:r>
              <a:rPr kumimoji="1" lang="en-US" altLang="zh-CN" sz="2000" baseline="-30000">
                <a:latin typeface="微软雅黑" panose="020B0503020204020204" pitchFamily="34" charset="-122"/>
              </a:rPr>
              <a:t>+</a:t>
            </a:r>
            <a:r>
              <a:rPr kumimoji="1" lang="zh-CN" altLang="en-US" sz="2000">
                <a:latin typeface="微软雅黑" panose="020B0503020204020204" pitchFamily="34" charset="-122"/>
              </a:rPr>
              <a:t>和</a:t>
            </a:r>
            <a:r>
              <a:rPr kumimoji="1" lang="en-US" altLang="zh-CN" sz="2000">
                <a:latin typeface="微软雅黑" panose="020B0503020204020204" pitchFamily="34" charset="-122"/>
              </a:rPr>
              <a:t>E</a:t>
            </a:r>
            <a:r>
              <a:rPr kumimoji="1" lang="en-US" altLang="zh-CN" sz="2000" baseline="-30000">
                <a:latin typeface="微软雅黑" panose="020B0503020204020204" pitchFamily="34" charset="-122"/>
              </a:rPr>
              <a:t>-</a:t>
            </a:r>
            <a:r>
              <a:rPr kumimoji="1" lang="zh-CN" altLang="en-US" sz="2000">
                <a:latin typeface="微软雅黑" panose="020B0503020204020204" pitchFamily="34" charset="-122"/>
              </a:rPr>
              <a:t>，原来能量高的状态          ，能量提高；原来能量低的状态                 能量降低</a:t>
            </a:r>
          </a:p>
        </p:txBody>
      </p:sp>
      <p:graphicFrame>
        <p:nvGraphicFramePr>
          <p:cNvPr id="47111" name="Object 16"/>
          <p:cNvGraphicFramePr>
            <a:graphicFrameLocks noChangeAspect="1"/>
          </p:cNvGraphicFramePr>
          <p:nvPr/>
        </p:nvGraphicFramePr>
        <p:xfrm>
          <a:off x="1233488" y="1633538"/>
          <a:ext cx="596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r:id="rId8" imgW="215713" imgH="241091" progId="Equation.3">
                  <p:embed/>
                </p:oleObj>
              </mc:Choice>
              <mc:Fallback>
                <p:oleObj r:id="rId8" imgW="215713" imgH="24109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1633538"/>
                        <a:ext cx="5969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15"/>
          <p:cNvGraphicFramePr>
            <a:graphicFrameLocks noChangeAspect="1"/>
          </p:cNvGraphicFramePr>
          <p:nvPr/>
        </p:nvGraphicFramePr>
        <p:xfrm>
          <a:off x="5795963" y="1654175"/>
          <a:ext cx="5810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r:id="rId10" imgW="203112" imgH="241195" progId="Equation.3">
                  <p:embed/>
                </p:oleObj>
              </mc:Choice>
              <mc:Fallback>
                <p:oleObj r:id="rId10" imgW="203112" imgH="24119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654175"/>
                        <a:ext cx="58102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矩形 5"/>
          <p:cNvSpPr>
            <a:spLocks noChangeArrowheads="1"/>
          </p:cNvSpPr>
          <p:nvPr/>
        </p:nvSpPr>
        <p:spPr bwMode="auto">
          <a:xfrm>
            <a:off x="369888" y="908050"/>
            <a:ext cx="8424862" cy="56118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1" name="Picture 15" descr="XCH004_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042988"/>
            <a:ext cx="5075238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22275" y="1414463"/>
            <a:ext cx="25146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ii) </a:t>
            </a:r>
            <a:r>
              <a:rPr kumimoji="1" lang="zh-CN" altLang="en-US" sz="2200">
                <a:latin typeface="微软雅黑" panose="020B0503020204020204" pitchFamily="34" charset="-122"/>
              </a:rPr>
              <a:t>当 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  </a:t>
            </a:r>
            <a:r>
              <a:rPr kumimoji="1" lang="en-US" altLang="zh-CN" sz="2200">
                <a:latin typeface="微软雅黑" panose="020B0503020204020204" pitchFamily="34" charset="-122"/>
              </a:rPr>
              <a:t>0 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时</a:t>
            </a: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38163" y="1924050"/>
          <a:ext cx="26273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r:id="rId4" imgW="1089765" imgH="175340" progId="Equation.3">
                  <p:embed/>
                </p:oleObj>
              </mc:Choice>
              <mc:Fallback>
                <p:oleObj r:id="rId4" imgW="1089765" imgH="1753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924050"/>
                        <a:ext cx="26273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422275" y="2447925"/>
            <a:ext cx="3213100" cy="141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 </a:t>
            </a:r>
            <a:r>
              <a:rPr kumimoji="1" lang="en-US" altLang="zh-CN" sz="2200">
                <a:latin typeface="微软雅黑" panose="020B0503020204020204" pitchFamily="34" charset="-122"/>
              </a:rPr>
              <a:t>&gt; 0,  </a:t>
            </a: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 </a:t>
            </a:r>
            <a:r>
              <a:rPr kumimoji="1" lang="en-US" altLang="zh-CN" sz="2200">
                <a:latin typeface="微软雅黑" panose="020B0503020204020204" pitchFamily="34" charset="-122"/>
              </a:rPr>
              <a:t>&lt; 0, 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两种情形下完全对称的能级图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422275" y="3894138"/>
            <a:ext cx="3200400" cy="263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A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和</a:t>
            </a: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C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、</a:t>
            </a: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B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和</a:t>
            </a: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D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代表同一状态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它们从</a:t>
            </a:r>
            <a:r>
              <a:rPr kumimoji="1" lang="en-US" altLang="zh-CN" sz="2200">
                <a:latin typeface="微软雅黑" panose="020B0503020204020204" pitchFamily="34" charset="-122"/>
              </a:rPr>
              <a:t>&gt;0, </a:t>
            </a:r>
            <a:r>
              <a:rPr kumimoji="1" lang="en-US" altLang="zh-CN" sz="2200">
                <a:latin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kumimoji="1" lang="en-US" altLang="zh-CN" sz="2200">
                <a:latin typeface="微软雅黑" panose="020B0503020204020204" pitchFamily="34" charset="-122"/>
              </a:rPr>
              <a:t>&lt;0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两个方向趋向极限，当</a:t>
            </a:r>
            <a:r>
              <a:rPr kumimoji="1" lang="en-US" altLang="zh-CN" sz="2200">
                <a:latin typeface="微软雅黑" panose="020B0503020204020204" pitchFamily="34" charset="-122"/>
              </a:rPr>
              <a:t>0</a:t>
            </a: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极限相同</a:t>
            </a:r>
          </a:p>
        </p:txBody>
      </p:sp>
      <p:graphicFrame>
        <p:nvGraphicFramePr>
          <p:cNvPr id="34827" name="Object 11"/>
          <p:cNvGraphicFramePr>
            <a:graphicFrameLocks noChangeAspect="1"/>
          </p:cNvGraphicFramePr>
          <p:nvPr/>
        </p:nvGraphicFramePr>
        <p:xfrm>
          <a:off x="4057650" y="1268413"/>
          <a:ext cx="205740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r:id="rId6" imgW="937327" imgH="327649" progId="Equation.3">
                  <p:embed/>
                </p:oleObj>
              </mc:Choice>
              <mc:Fallback>
                <p:oleObj r:id="rId6" imgW="937327" imgH="32764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7650" y="1268413"/>
                        <a:ext cx="205740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Object 12"/>
          <p:cNvGraphicFramePr>
            <a:graphicFrameLocks noChangeAspect="1"/>
          </p:cNvGraphicFramePr>
          <p:nvPr/>
        </p:nvGraphicFramePr>
        <p:xfrm>
          <a:off x="6343650" y="1268413"/>
          <a:ext cx="18288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r:id="rId8" imgW="830590" imgH="327649" progId="Equation.3">
                  <p:embed/>
                </p:oleObj>
              </mc:Choice>
              <mc:Fallback>
                <p:oleObj r:id="rId8" imgW="830590" imgH="32764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1268413"/>
                        <a:ext cx="182880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矩形 5"/>
          <p:cNvSpPr>
            <a:spLocks noChangeArrowheads="1"/>
          </p:cNvSpPr>
          <p:nvPr/>
        </p:nvSpPr>
        <p:spPr bwMode="auto">
          <a:xfrm>
            <a:off x="369888" y="908050"/>
            <a:ext cx="8424862" cy="56118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369888" y="903288"/>
            <a:ext cx="2736850" cy="430212"/>
          </a:xfrm>
          <a:prstGeom prst="rect">
            <a:avLst/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solidFill>
                  <a:schemeClr val="bg1"/>
                </a:solidFill>
                <a:latin typeface="微软雅黑" panose="020B0503020204020204" pitchFamily="34" charset="-122"/>
              </a:rPr>
              <a:t>简并微扰结果分析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build="p" autoUpdateAnimBg="0" advAuto="0"/>
      <p:bldP spid="34824" grpId="0" autoUpdateAnimBg="0"/>
      <p:bldP spid="34826" grpId="0" autoUpdateAnimBg="0"/>
      <p:bldP spid="10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XCH004_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328738"/>
            <a:ext cx="48704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矩形 5"/>
          <p:cNvSpPr>
            <a:spLocks noChangeArrowheads="1"/>
          </p:cNvSpPr>
          <p:nvPr/>
        </p:nvSpPr>
        <p:spPr bwMode="auto">
          <a:xfrm>
            <a:off x="369888" y="1363663"/>
            <a:ext cx="8424862" cy="51562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9888" y="901700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2. 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能带和带隙（禁带） 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69888" y="1417638"/>
            <a:ext cx="35544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000">
                <a:latin typeface="微软雅黑" panose="020B0503020204020204" pitchFamily="34" charset="-122"/>
              </a:rPr>
              <a:t>零级近似下，将电子看作是自由粒子，能量本征值曲线为抛物线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69888" y="2565400"/>
            <a:ext cx="3554412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非简并微扰情形：电子的</a:t>
            </a: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不在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</a:t>
            </a: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n/a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附近时，与</a:t>
            </a: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状态相互作用的其它态的能量与</a:t>
            </a:r>
            <a:r>
              <a:rPr kumimoji="1" lang="en-US" altLang="zh-CN" sz="2000">
                <a:solidFill>
                  <a:srgbClr val="0207CA"/>
                </a:solidFill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状态的零级能量相差大</a:t>
            </a:r>
          </a:p>
        </p:txBody>
      </p:sp>
      <p:sp>
        <p:nvSpPr>
          <p:cNvPr id="49159" name="矩形 6"/>
          <p:cNvSpPr>
            <a:spLocks noChangeArrowheads="1"/>
          </p:cNvSpPr>
          <p:nvPr/>
        </p:nvSpPr>
        <p:spPr bwMode="auto">
          <a:xfrm>
            <a:off x="4835525" y="3429000"/>
            <a:ext cx="2935288" cy="2125663"/>
          </a:xfrm>
          <a:prstGeom prst="rect">
            <a:avLst/>
          </a:prstGeom>
          <a:noFill/>
          <a:ln w="38100" algn="ctr">
            <a:solidFill>
              <a:srgbClr val="8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0" name="矩形 7"/>
          <p:cNvSpPr>
            <a:spLocks noChangeArrowheads="1"/>
          </p:cNvSpPr>
          <p:nvPr/>
        </p:nvSpPr>
        <p:spPr bwMode="auto">
          <a:xfrm>
            <a:off x="5057775" y="2924175"/>
            <a:ext cx="2933700" cy="2630488"/>
          </a:xfrm>
          <a:prstGeom prst="rect">
            <a:avLst/>
          </a:prstGeom>
          <a:noFill/>
          <a:ln w="3810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1" name="矩形 8"/>
          <p:cNvSpPr>
            <a:spLocks noChangeArrowheads="1"/>
          </p:cNvSpPr>
          <p:nvPr/>
        </p:nvSpPr>
        <p:spPr bwMode="auto">
          <a:xfrm>
            <a:off x="5283200" y="2276475"/>
            <a:ext cx="2935288" cy="3278188"/>
          </a:xfrm>
          <a:prstGeom prst="rect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162" name="Rectangle 18"/>
          <p:cNvSpPr>
            <a:spLocks noChangeArrowheads="1"/>
          </p:cNvSpPr>
          <p:nvPr/>
        </p:nvSpPr>
        <p:spPr bwMode="auto">
          <a:xfrm>
            <a:off x="369888" y="4076700"/>
            <a:ext cx="35544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简并微扰情形：只考虑</a:t>
            </a:r>
            <a:r>
              <a:rPr kumimoji="1" lang="en-US" altLang="zh-CN" sz="2000">
                <a:solidFill>
                  <a:srgbClr val="800000"/>
                </a:solidFill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空间边界两种状态之间的相互作用，能量本征值在</a:t>
            </a:r>
          </a:p>
        </p:txBody>
      </p:sp>
      <p:graphicFrame>
        <p:nvGraphicFramePr>
          <p:cNvPr id="49163" name="Object 19"/>
          <p:cNvGraphicFramePr>
            <a:graphicFrameLocks noChangeAspect="1"/>
          </p:cNvGraphicFramePr>
          <p:nvPr/>
        </p:nvGraphicFramePr>
        <p:xfrm>
          <a:off x="796925" y="5110163"/>
          <a:ext cx="114617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7" r:id="rId4" imgW="596641" imgH="393529" progId="Equation.3">
                  <p:embed/>
                </p:oleObj>
              </mc:Choice>
              <mc:Fallback>
                <p:oleObj r:id="rId4" imgW="596641" imgH="39352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5110163"/>
                        <a:ext cx="1146175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147888" y="5216525"/>
            <a:ext cx="17605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两个态的能量</a:t>
            </a:r>
          </a:p>
        </p:txBody>
      </p:sp>
      <p:graphicFrame>
        <p:nvGraphicFramePr>
          <p:cNvPr id="13" name="Object 25"/>
          <p:cNvGraphicFramePr>
            <a:graphicFrameLocks noChangeAspect="1"/>
          </p:cNvGraphicFramePr>
          <p:nvPr/>
        </p:nvGraphicFramePr>
        <p:xfrm>
          <a:off x="2462213" y="5781675"/>
          <a:ext cx="146208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8" name="Equation" r:id="rId6" imgW="647419" imgH="253890" progId="Equation.DSMT4">
                  <p:embed/>
                </p:oleObj>
              </mc:Choice>
              <mc:Fallback>
                <p:oleObj name="Equation" r:id="rId6" imgW="647419" imgH="25389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5781675"/>
                        <a:ext cx="1462087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620713" y="5781675"/>
            <a:ext cx="228441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间隔为禁带宽度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 advAuto="0"/>
      <p:bldP spid="5" grpId="0" build="p" autoUpdateAnimBg="0"/>
      <p:bldP spid="6" grpId="0" build="p" autoUpdateAnimBg="0"/>
      <p:bldP spid="12" grpId="0" build="p" autoUpdateAnimBg="0"/>
      <p:bldP spid="14" grpId="0" build="p" autoUpdateAnimBg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69888" y="1381125"/>
            <a:ext cx="8424862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</a:rPr>
              <a:t>由于晶格周期性势场的影响，晶体中电子准连续的能级分裂为一系列的能带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</a:rPr>
              <a:t>能带底部，能量向上弯曲；能带顶部，能量向下弯曲</a:t>
            </a:r>
            <a:endParaRPr kumimoji="1" lang="zh-CN" altLang="en-US" sz="1800">
              <a:latin typeface="微软雅黑" panose="020B0503020204020204" pitchFamily="34" charset="-122"/>
              <a:sym typeface="Symbol" panose="05050102010706020507" pitchFamily="18" charset="2"/>
            </a:endParaRPr>
          </a:p>
        </p:txBody>
      </p:sp>
      <p:pic>
        <p:nvPicPr>
          <p:cNvPr id="39944" name="Picture 8" descr="XCH004_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160588"/>
            <a:ext cx="6897688" cy="43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矩形 5"/>
          <p:cNvSpPr>
            <a:spLocks noChangeArrowheads="1"/>
          </p:cNvSpPr>
          <p:nvPr/>
        </p:nvSpPr>
        <p:spPr bwMode="auto">
          <a:xfrm>
            <a:off x="369888" y="1363663"/>
            <a:ext cx="8424862" cy="51562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9888" y="901700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2. 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能带和带隙（禁带）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build="p" autoUpdateAnimBg="0" advAuto="0"/>
      <p:bldP spid="6" grpId="0" build="p" autoUpdateAnimBg="0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69888" y="1485900"/>
            <a:ext cx="842486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200">
                <a:latin typeface="微软雅黑" panose="020B0503020204020204" pitchFamily="34" charset="-122"/>
              </a:rPr>
              <a:t>禁带出现在波矢空间倒格矢的中点处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684213" y="2130425"/>
          <a:ext cx="1695450" cy="41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Equation" r:id="rId3" imgW="762000" imgH="1841500" progId="Equation.3">
                  <p:embed/>
                </p:oleObj>
              </mc:Choice>
              <mc:Fallback>
                <p:oleObj name="Equation" r:id="rId3" imgW="762000" imgH="1841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130425"/>
                        <a:ext cx="1695450" cy="413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6" name="Picture 6" descr="XCH004_0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1465"/>
          <a:stretch>
            <a:fillRect/>
          </a:stretch>
        </p:blipFill>
        <p:spPr bwMode="auto">
          <a:xfrm>
            <a:off x="2555875" y="2105025"/>
            <a:ext cx="6192838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矩形 5"/>
          <p:cNvSpPr>
            <a:spLocks noChangeArrowheads="1"/>
          </p:cNvSpPr>
          <p:nvPr/>
        </p:nvSpPr>
        <p:spPr bwMode="auto">
          <a:xfrm>
            <a:off x="369888" y="1363663"/>
            <a:ext cx="8424862" cy="51562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9888" y="901700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2. 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能带和带隙（禁带）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 advAuto="0"/>
      <p:bldP spid="6" grpId="0" build="p" autoUpdateAnimBg="0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69888" y="1557338"/>
            <a:ext cx="28956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200">
                <a:latin typeface="微软雅黑" panose="020B0503020204020204" pitchFamily="34" charset="-122"/>
              </a:rPr>
              <a:t>禁带的宽度</a:t>
            </a: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2362200" y="1484313"/>
          <a:ext cx="41640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2" r:id="rId3" imgW="1815312" imgH="253890" progId="Equation.3">
                  <p:embed/>
                </p:oleObj>
              </mc:Choice>
              <mc:Fallback>
                <p:oleObj r:id="rId3" imgW="1815312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484313"/>
                        <a:ext cx="416401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369888" y="2940050"/>
            <a:ext cx="2185987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取决于金属中势场的形式</a:t>
            </a:r>
          </a:p>
        </p:txBody>
      </p:sp>
      <p:sp>
        <p:nvSpPr>
          <p:cNvPr id="52229" name="矩形 5"/>
          <p:cNvSpPr>
            <a:spLocks noChangeArrowheads="1"/>
          </p:cNvSpPr>
          <p:nvPr/>
        </p:nvSpPr>
        <p:spPr bwMode="auto">
          <a:xfrm>
            <a:off x="369888" y="1363663"/>
            <a:ext cx="8424862" cy="51562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69888" y="901700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2. 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能带和带隙（禁带） </a:t>
            </a:r>
          </a:p>
        </p:txBody>
      </p:sp>
      <p:pic>
        <p:nvPicPr>
          <p:cNvPr id="8" name="Picture 6" descr="XCH004_0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1465"/>
          <a:stretch>
            <a:fillRect/>
          </a:stretch>
        </p:blipFill>
        <p:spPr bwMode="auto">
          <a:xfrm>
            <a:off x="2555875" y="2105025"/>
            <a:ext cx="6192838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build="p" autoUpdateAnimBg="0" advAuto="0"/>
      <p:bldP spid="41990" grpId="0" build="p" autoUpdateAnimBg="0" advAuto="0"/>
      <p:bldP spid="7" grpId="0" build="p" autoUpdateAnimBg="0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Picture 17" descr="XCH004_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776413"/>
            <a:ext cx="4570412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52400" y="963613"/>
            <a:ext cx="3733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1. </a:t>
            </a:r>
            <a:r>
              <a:rPr kumimoji="1" lang="zh-CN" altLang="en-US" sz="2400">
                <a:latin typeface="微软雅黑" panose="020B0503020204020204" pitchFamily="34" charset="-122"/>
              </a:rPr>
              <a:t>模型和微扰计算 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11188" y="1943100"/>
            <a:ext cx="4267200" cy="177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近自由电子近似模型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——  </a:t>
            </a:r>
            <a:r>
              <a:rPr kumimoji="1" lang="zh-CN" altLang="en-US" sz="2200">
                <a:latin typeface="微软雅黑" panose="020B0503020204020204" pitchFamily="34" charset="-122"/>
              </a:rPr>
              <a:t>金属中电子受到原子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          实周期性势场的作用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200">
                <a:latin typeface="微软雅黑" panose="020B0503020204020204" pitchFamily="34" charset="-122"/>
              </a:rPr>
              <a:t>——  </a:t>
            </a:r>
            <a:r>
              <a:rPr kumimoji="1" lang="zh-CN" altLang="en-US" sz="2200">
                <a:latin typeface="微软雅黑" panose="020B0503020204020204" pitchFamily="34" charset="-122"/>
              </a:rPr>
              <a:t>假定势场的起伏较小</a:t>
            </a: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577850" y="3895725"/>
            <a:ext cx="36195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零级近似</a:t>
            </a:r>
            <a:endParaRPr kumimoji="1" lang="en-US" altLang="zh-CN" sz="220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 </a:t>
            </a:r>
            <a:r>
              <a:rPr kumimoji="1" lang="en-US" altLang="zh-CN" sz="2200">
                <a:latin typeface="微软雅黑" panose="020B0503020204020204" pitchFamily="34" charset="-122"/>
              </a:rPr>
              <a:t>——  </a:t>
            </a:r>
            <a:r>
              <a:rPr kumimoji="1" lang="zh-CN" altLang="en-US" sz="2200">
                <a:latin typeface="微软雅黑" panose="020B0503020204020204" pitchFamily="34" charset="-122"/>
              </a:rPr>
              <a:t>用势场平均值代替原子实产生的势场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611188" y="5773738"/>
            <a:ext cx="6096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周期性势场的起伏量作为微扰来处理</a:t>
            </a:r>
          </a:p>
        </p:txBody>
      </p:sp>
      <p:graphicFrame>
        <p:nvGraphicFramePr>
          <p:cNvPr id="2059" name="Object 11"/>
          <p:cNvGraphicFramePr>
            <a:graphicFrameLocks noChangeAspect="1"/>
          </p:cNvGraphicFramePr>
          <p:nvPr/>
        </p:nvGraphicFramePr>
        <p:xfrm>
          <a:off x="1465263" y="5119688"/>
          <a:ext cx="16510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r:id="rId4" imgW="556385" imgH="152309" progId="Equation.3">
                  <p:embed/>
                </p:oleObj>
              </mc:Choice>
              <mc:Fallback>
                <p:oleObj r:id="rId4" imgW="556385" imgH="15230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5119688"/>
                        <a:ext cx="16510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0" name="Object 12"/>
          <p:cNvGraphicFramePr>
            <a:graphicFrameLocks noChangeAspect="1"/>
          </p:cNvGraphicFramePr>
          <p:nvPr/>
        </p:nvGraphicFramePr>
        <p:xfrm>
          <a:off x="5602288" y="5688013"/>
          <a:ext cx="25146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r:id="rId6" imgW="868622" imgH="152309" progId="Equation.3">
                  <p:embed/>
                </p:oleObj>
              </mc:Choice>
              <mc:Fallback>
                <p:oleObj r:id="rId6" imgW="868622" imgH="15230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288" y="5688013"/>
                        <a:ext cx="25146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矩形 2"/>
          <p:cNvSpPr>
            <a:spLocks noChangeArrowheads="1"/>
          </p:cNvSpPr>
          <p:nvPr/>
        </p:nvSpPr>
        <p:spPr bwMode="auto">
          <a:xfrm>
            <a:off x="395288" y="1557338"/>
            <a:ext cx="8424862" cy="4967287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 autoUpdateAnimBg="0"/>
      <p:bldP spid="2052" grpId="0" autoUpdateAnimBg="0"/>
      <p:bldP spid="2057" grpId="0" build="p" autoUpdateAnimBg="0"/>
      <p:bldP spid="2058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369888" y="1455738"/>
            <a:ext cx="8207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每个能带</a:t>
            </a:r>
            <a:r>
              <a:rPr kumimoji="1" lang="zh-CN" altLang="en-US" sz="2400">
                <a:latin typeface="微软雅黑" panose="020B0503020204020204" pitchFamily="34" charset="-122"/>
              </a:rPr>
              <a:t>中包含的量子态数目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773113" y="2292350"/>
            <a:ext cx="19065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波矢</a:t>
            </a:r>
            <a:r>
              <a:rPr kumimoji="1" lang="en-US" altLang="zh-CN" sz="2400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的取值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2921000" y="2063750"/>
          <a:ext cx="13747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r:id="rId3" imgW="558558" imgH="393529" progId="Equation.3">
                  <p:embed/>
                </p:oleObj>
              </mc:Choice>
              <mc:Fallback>
                <p:oleObj r:id="rId3" imgW="558558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2063750"/>
                        <a:ext cx="13747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5397500" y="2052638"/>
          <a:ext cx="18478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r:id="rId5" imgW="748975" imgH="393529" progId="Equation.3">
                  <p:embed/>
                </p:oleObj>
              </mc:Choice>
              <mc:Fallback>
                <p:oleObj r:id="rId5" imgW="748975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2052638"/>
                        <a:ext cx="18478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825500" y="3281363"/>
            <a:ext cx="45561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                     </a:t>
            </a:r>
            <a:r>
              <a:rPr kumimoji="1" lang="zh-CN" altLang="en-US" sz="2400">
                <a:latin typeface="微软雅黑" panose="020B0503020204020204" pitchFamily="34" charset="-122"/>
              </a:rPr>
              <a:t>对应</a:t>
            </a:r>
            <a:r>
              <a:rPr kumimoji="1" lang="en-US" altLang="zh-CN" sz="2400">
                <a:latin typeface="微软雅黑" panose="020B0503020204020204" pitchFamily="34" charset="-122"/>
              </a:rPr>
              <a:t> k</a:t>
            </a:r>
            <a:r>
              <a:rPr kumimoji="1" lang="zh-CN" altLang="en-US" sz="2400">
                <a:latin typeface="微软雅黑" panose="020B0503020204020204" pitchFamily="34" charset="-122"/>
              </a:rPr>
              <a:t>的变化数目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776288" y="3282950"/>
          <a:ext cx="18335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r:id="rId7" imgW="736280" imgH="177723" progId="Equation.3">
                  <p:embed/>
                </p:oleObj>
              </mc:Choice>
              <mc:Fallback>
                <p:oleObj r:id="rId7" imgW="736280" imgH="17772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3282950"/>
                        <a:ext cx="18335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5380038" y="3021013"/>
          <a:ext cx="18478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r:id="rId9" imgW="748975" imgH="393529" progId="Equation.3">
                  <p:embed/>
                </p:oleObj>
              </mc:Choice>
              <mc:Fallback>
                <p:oleObj r:id="rId9" imgW="748975" imgH="3935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8" y="3021013"/>
                        <a:ext cx="18478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733425" y="4071938"/>
            <a:ext cx="37528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每个能带对应</a:t>
            </a:r>
            <a:r>
              <a:rPr kumimoji="1" lang="en-US" altLang="zh-CN" sz="2400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的取值范围</a:t>
            </a:r>
          </a:p>
        </p:txBody>
      </p:sp>
      <p:graphicFrame>
        <p:nvGraphicFramePr>
          <p:cNvPr id="47114" name="Object 10"/>
          <p:cNvGraphicFramePr>
            <a:graphicFrameLocks noChangeAspect="1"/>
          </p:cNvGraphicFramePr>
          <p:nvPr/>
        </p:nvGraphicFramePr>
        <p:xfrm>
          <a:off x="4486275" y="3806825"/>
          <a:ext cx="1414463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r:id="rId11" imgW="571252" imgH="393529" progId="Equation.3">
                  <p:embed/>
                </p:oleObj>
              </mc:Choice>
              <mc:Fallback>
                <p:oleObj r:id="rId11" imgW="571252" imgH="3935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3806825"/>
                        <a:ext cx="1414463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773113" y="5033963"/>
            <a:ext cx="3136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各个能带</a:t>
            </a:r>
            <a:r>
              <a:rPr kumimoji="1" lang="en-US" altLang="zh-CN" sz="2400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的取值数目</a:t>
            </a:r>
          </a:p>
        </p:txBody>
      </p:sp>
      <p:graphicFrame>
        <p:nvGraphicFramePr>
          <p:cNvPr id="47116" name="Object 12"/>
          <p:cNvGraphicFramePr>
            <a:graphicFrameLocks noChangeAspect="1"/>
          </p:cNvGraphicFramePr>
          <p:nvPr/>
        </p:nvGraphicFramePr>
        <p:xfrm>
          <a:off x="3914775" y="4811713"/>
          <a:ext cx="21336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0" r:id="rId13" imgW="863225" imgH="393529" progId="Equation.3">
                  <p:embed/>
                </p:oleObj>
              </mc:Choice>
              <mc:Fallback>
                <p:oleObj r:id="rId13" imgW="863225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4811713"/>
                        <a:ext cx="21336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6099175" y="5045075"/>
            <a:ext cx="247808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原胞的数目</a:t>
            </a: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733425" y="5992813"/>
            <a:ext cx="7543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计入自旋，每个能带中包含</a:t>
            </a:r>
            <a:r>
              <a:rPr kumimoji="1"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2N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个量子态</a:t>
            </a:r>
          </a:p>
        </p:txBody>
      </p:sp>
      <p:sp>
        <p:nvSpPr>
          <p:cNvPr id="53263" name="矩形 15"/>
          <p:cNvSpPr>
            <a:spLocks noChangeArrowheads="1"/>
          </p:cNvSpPr>
          <p:nvPr/>
        </p:nvSpPr>
        <p:spPr bwMode="auto">
          <a:xfrm>
            <a:off x="369888" y="1363663"/>
            <a:ext cx="8424862" cy="51562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69888" y="901700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2. 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能带和带隙（禁带）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7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 autoUpdateAnimBg="0" advAuto="0"/>
      <p:bldP spid="47107" grpId="0" build="p" autoUpdateAnimBg="0"/>
      <p:bldP spid="47113" grpId="0" build="p" autoUpdateAnimBg="0"/>
      <p:bldP spid="47115" grpId="0" build="p" autoUpdateAnimBg="0"/>
      <p:bldP spid="47117" grpId="0" build="p" autoUpdateAnimBg="0" advAuto="0"/>
      <p:bldP spid="47118" grpId="0" build="p" autoUpdateAnimBg="0"/>
      <p:bldP spid="17" grpId="0" build="p" autoUpdateAnimBg="0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15"/>
          <p:cNvGrpSpPr>
            <a:grpSpLocks/>
          </p:cNvGrpSpPr>
          <p:nvPr/>
        </p:nvGrpSpPr>
        <p:grpSpPr bwMode="auto">
          <a:xfrm>
            <a:off x="547688" y="1484313"/>
            <a:ext cx="8069262" cy="5324475"/>
            <a:chOff x="384" y="1200"/>
            <a:chExt cx="5218" cy="3354"/>
          </a:xfrm>
        </p:grpSpPr>
        <p:sp>
          <p:nvSpPr>
            <p:cNvPr id="54277" name="Text Box 4"/>
            <p:cNvSpPr txBox="1">
              <a:spLocks noChangeArrowheads="1"/>
            </p:cNvSpPr>
            <p:nvPr/>
          </p:nvSpPr>
          <p:spPr bwMode="auto">
            <a:xfrm>
              <a:off x="816" y="1536"/>
              <a:ext cx="4032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35000"/>
                </a:lnSpc>
                <a:spcBef>
                  <a:spcPts val="600"/>
                </a:spcBef>
                <a:buFontTx/>
                <a:buNone/>
              </a:pPr>
              <a:endParaRPr kumimoji="1" lang="zh-CN" altLang="zh-CN" sz="2400">
                <a:latin typeface="微软雅黑" panose="020B0503020204020204" pitchFamily="34" charset="-122"/>
              </a:endParaRPr>
            </a:p>
          </p:txBody>
        </p:sp>
        <p:sp>
          <p:nvSpPr>
            <p:cNvPr id="54278" name="Text Box 5"/>
            <p:cNvSpPr txBox="1">
              <a:spLocks noChangeArrowheads="1"/>
            </p:cNvSpPr>
            <p:nvPr/>
          </p:nvSpPr>
          <p:spPr bwMode="auto">
            <a:xfrm>
              <a:off x="384" y="1200"/>
              <a:ext cx="5218" cy="3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近自由电子近似简并微扰理论的结果表明：</a:t>
              </a: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（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1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）对于波矢                  而言，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N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很大，故</a:t>
              </a:r>
              <a:r>
                <a:rPr kumimoji="1" lang="en-US" altLang="zh-CN" sz="2000" i="1">
                  <a:latin typeface="微软雅黑" panose="020B0503020204020204" pitchFamily="34" charset="-122"/>
                </a:rPr>
                <a:t>k 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很密集，可以认为</a:t>
              </a:r>
              <a:endParaRPr kumimoji="1" lang="en-US" altLang="zh-CN" sz="2000">
                <a:latin typeface="微软雅黑" panose="020B0503020204020204" pitchFamily="34" charset="-122"/>
              </a:endParaRP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             是</a:t>
              </a:r>
              <a:r>
                <a:rPr kumimoji="1" lang="en-US" altLang="zh-CN" sz="2000" i="1">
                  <a:latin typeface="微软雅黑" panose="020B0503020204020204" pitchFamily="34" charset="-122"/>
                </a:rPr>
                <a:t>k 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的准连续函数；</a:t>
              </a: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（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2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）            在             处不连续（这里                    ），且每个</a:t>
              </a:r>
              <a:endParaRPr kumimoji="1" lang="en-US" altLang="zh-CN" sz="2000">
                <a:latin typeface="微软雅黑" panose="020B0503020204020204" pitchFamily="34" charset="-122"/>
              </a:endParaRP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            均含有许多能级，称其为能带；</a:t>
              </a: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（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3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）           总体称为能带结构（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n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为能带编号）；</a:t>
              </a: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（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4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）相邻两个能带           与             之间可以相接，重叠或是分开，对于一维周期性势场来说属于分开情况，则出现带隙称为禁带。</a:t>
              </a:r>
              <a:endParaRPr kumimoji="1" lang="en-US" altLang="zh-CN" sz="2000">
                <a:latin typeface="微软雅黑" panose="020B0503020204020204" pitchFamily="34" charset="-122"/>
              </a:endParaRP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r>
                <a:rPr kumimoji="1" lang="zh-CN" altLang="en-US" sz="2000">
                  <a:latin typeface="微软雅黑" panose="020B0503020204020204" pitchFamily="34" charset="-122"/>
                </a:rPr>
                <a:t>（</a:t>
              </a:r>
              <a:r>
                <a:rPr kumimoji="1" lang="en-US" altLang="zh-CN" sz="2000">
                  <a:latin typeface="微软雅黑" panose="020B0503020204020204" pitchFamily="34" charset="-122"/>
                </a:rPr>
                <a:t>5</a:t>
              </a:r>
              <a:r>
                <a:rPr kumimoji="1" lang="zh-CN" altLang="en-US" sz="2000">
                  <a:latin typeface="微软雅黑" panose="020B0503020204020204" pitchFamily="34" charset="-122"/>
                </a:rPr>
                <a:t>）在完整的晶体中，禁带内没有允许的能级。</a:t>
              </a:r>
            </a:p>
            <a:p>
              <a:pPr lvl="1" eaLnBrk="1" hangingPunct="1">
                <a:lnSpc>
                  <a:spcPct val="150000"/>
                </a:lnSpc>
                <a:spcBef>
                  <a:spcPts val="600"/>
                </a:spcBef>
                <a:buFontTx/>
                <a:buNone/>
              </a:pPr>
              <a:endParaRPr kumimoji="1" lang="zh-CN" altLang="en-US" sz="2000">
                <a:latin typeface="微软雅黑" panose="020B0503020204020204" pitchFamily="34" charset="-122"/>
              </a:endParaRPr>
            </a:p>
          </p:txBody>
        </p:sp>
        <p:graphicFrame>
          <p:nvGraphicFramePr>
            <p:cNvPr id="54279" name="Object 6"/>
            <p:cNvGraphicFramePr>
              <a:graphicFrameLocks noChangeAspect="1"/>
            </p:cNvGraphicFramePr>
            <p:nvPr/>
          </p:nvGraphicFramePr>
          <p:xfrm>
            <a:off x="1916" y="1499"/>
            <a:ext cx="856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8" name="Equation" r:id="rId3" imgW="736280" imgH="393529" progId="Equation.3">
                    <p:embed/>
                  </p:oleObj>
                </mc:Choice>
                <mc:Fallback>
                  <p:oleObj name="Equation" r:id="rId3" imgW="736280" imgH="39352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6" y="1499"/>
                          <a:ext cx="856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0" name="Object 7"/>
            <p:cNvGraphicFramePr>
              <a:graphicFrameLocks noChangeAspect="1"/>
            </p:cNvGraphicFramePr>
            <p:nvPr/>
          </p:nvGraphicFramePr>
          <p:xfrm>
            <a:off x="844" y="1921"/>
            <a:ext cx="51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9" name="Equation" r:id="rId5" imgW="419100" imgH="228600" progId="Equation.3">
                    <p:embed/>
                  </p:oleObj>
                </mc:Choice>
                <mc:Fallback>
                  <p:oleObj name="Equation" r:id="rId5" imgW="41910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4" y="1921"/>
                          <a:ext cx="51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1" name="Object 8"/>
            <p:cNvGraphicFramePr>
              <a:graphicFrameLocks noChangeAspect="1"/>
            </p:cNvGraphicFramePr>
            <p:nvPr/>
          </p:nvGraphicFramePr>
          <p:xfrm>
            <a:off x="1145" y="2272"/>
            <a:ext cx="51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0" name="Equation" r:id="rId7" imgW="419100" imgH="228600" progId="Equation.3">
                    <p:embed/>
                  </p:oleObj>
                </mc:Choice>
                <mc:Fallback>
                  <p:oleObj name="Equation" r:id="rId7" imgW="4191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5" y="2272"/>
                          <a:ext cx="51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2" name="Object 9"/>
            <p:cNvGraphicFramePr>
              <a:graphicFrameLocks noChangeAspect="1"/>
            </p:cNvGraphicFramePr>
            <p:nvPr/>
          </p:nvGraphicFramePr>
          <p:xfrm>
            <a:off x="766" y="2597"/>
            <a:ext cx="51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1" name="Equation" r:id="rId9" imgW="419100" imgH="228600" progId="Equation.3">
                    <p:embed/>
                  </p:oleObj>
                </mc:Choice>
                <mc:Fallback>
                  <p:oleObj name="Equation" r:id="rId9" imgW="419100" imgH="228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" y="2597"/>
                          <a:ext cx="51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3" name="Object 10"/>
            <p:cNvGraphicFramePr>
              <a:graphicFrameLocks noChangeAspect="1"/>
            </p:cNvGraphicFramePr>
            <p:nvPr/>
          </p:nvGraphicFramePr>
          <p:xfrm>
            <a:off x="1145" y="2933"/>
            <a:ext cx="51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2" name="Equation" r:id="rId10" imgW="419100" imgH="228600" progId="Equation.3">
                    <p:embed/>
                  </p:oleObj>
                </mc:Choice>
                <mc:Fallback>
                  <p:oleObj name="Equation" r:id="rId10" imgW="4191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5" y="2933"/>
                          <a:ext cx="51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4" name="Object 11"/>
            <p:cNvGraphicFramePr>
              <a:graphicFrameLocks noChangeAspect="1"/>
            </p:cNvGraphicFramePr>
            <p:nvPr/>
          </p:nvGraphicFramePr>
          <p:xfrm>
            <a:off x="2129" y="3279"/>
            <a:ext cx="51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3" name="Equation" r:id="rId11" imgW="419100" imgH="228600" progId="Equation.3">
                    <p:embed/>
                  </p:oleObj>
                </mc:Choice>
                <mc:Fallback>
                  <p:oleObj name="Equation" r:id="rId11" imgW="41910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9" y="3279"/>
                          <a:ext cx="51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5" name="Object 12"/>
            <p:cNvGraphicFramePr>
              <a:graphicFrameLocks noChangeAspect="1"/>
            </p:cNvGraphicFramePr>
            <p:nvPr/>
          </p:nvGraphicFramePr>
          <p:xfrm>
            <a:off x="2832" y="3279"/>
            <a:ext cx="60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4" name="Equation" r:id="rId12" imgW="508000" imgH="228600" progId="Equation.3">
                    <p:embed/>
                  </p:oleObj>
                </mc:Choice>
                <mc:Fallback>
                  <p:oleObj name="Equation" r:id="rId12" imgW="5080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279"/>
                          <a:ext cx="60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6" name="Object 13"/>
            <p:cNvGraphicFramePr>
              <a:graphicFrameLocks noChangeAspect="1"/>
            </p:cNvGraphicFramePr>
            <p:nvPr/>
          </p:nvGraphicFramePr>
          <p:xfrm>
            <a:off x="3731" y="2290"/>
            <a:ext cx="9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5" name="Equation" r:id="rId14" imgW="787058" imgH="203112" progId="Equation.3">
                    <p:embed/>
                  </p:oleObj>
                </mc:Choice>
                <mc:Fallback>
                  <p:oleObj name="Equation" r:id="rId14" imgW="787058" imgH="203112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1" y="2290"/>
                          <a:ext cx="91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87" name="Object 14"/>
            <p:cNvGraphicFramePr>
              <a:graphicFrameLocks noChangeAspect="1"/>
            </p:cNvGraphicFramePr>
            <p:nvPr/>
          </p:nvGraphicFramePr>
          <p:xfrm>
            <a:off x="1916" y="2184"/>
            <a:ext cx="66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6" name="Equation" r:id="rId16" imgW="622030" imgH="393529" progId="Equation.3">
                    <p:embed/>
                  </p:oleObj>
                </mc:Choice>
                <mc:Fallback>
                  <p:oleObj name="Equation" r:id="rId16" imgW="622030" imgH="39352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6" y="2184"/>
                          <a:ext cx="662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69888" y="901700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0207CA"/>
                </a:solidFill>
                <a:latin typeface="微软雅黑" panose="020B0503020204020204" pitchFamily="34" charset="-122"/>
              </a:rPr>
              <a:t>2. 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能带和带隙（禁带） </a:t>
            </a:r>
          </a:p>
        </p:txBody>
      </p:sp>
      <p:sp>
        <p:nvSpPr>
          <p:cNvPr id="54276" name="矩形 5"/>
          <p:cNvSpPr>
            <a:spLocks noChangeArrowheads="1"/>
          </p:cNvSpPr>
          <p:nvPr/>
        </p:nvSpPr>
        <p:spPr bwMode="auto">
          <a:xfrm>
            <a:off x="369888" y="1363663"/>
            <a:ext cx="8424862" cy="51562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utoUpdateAnimBg="0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37" name="Group 81"/>
          <p:cNvGrpSpPr>
            <a:grpSpLocks/>
          </p:cNvGrpSpPr>
          <p:nvPr/>
        </p:nvGrpSpPr>
        <p:grpSpPr bwMode="auto">
          <a:xfrm>
            <a:off x="504825" y="2349500"/>
            <a:ext cx="8170863" cy="4492625"/>
            <a:chOff x="-3" y="-3"/>
            <a:chExt cx="4094" cy="2034"/>
          </a:xfrm>
        </p:grpSpPr>
        <p:grpSp>
          <p:nvGrpSpPr>
            <p:cNvPr id="55312" name="Group 79"/>
            <p:cNvGrpSpPr>
              <a:grpSpLocks/>
            </p:cNvGrpSpPr>
            <p:nvPr/>
          </p:nvGrpSpPr>
          <p:grpSpPr bwMode="auto">
            <a:xfrm>
              <a:off x="0" y="0"/>
              <a:ext cx="4088" cy="2031"/>
              <a:chOff x="0" y="0"/>
              <a:chExt cx="4088" cy="2031"/>
            </a:xfrm>
          </p:grpSpPr>
          <p:grpSp>
            <p:nvGrpSpPr>
              <p:cNvPr id="55314" name="Group 40"/>
              <p:cNvGrpSpPr>
                <a:grpSpLocks/>
              </p:cNvGrpSpPr>
              <p:nvPr/>
            </p:nvGrpSpPr>
            <p:grpSpPr bwMode="auto">
              <a:xfrm>
                <a:off x="0" y="0"/>
                <a:ext cx="806" cy="461"/>
                <a:chOff x="0" y="0"/>
                <a:chExt cx="806" cy="461"/>
              </a:xfrm>
            </p:grpSpPr>
            <p:sp>
              <p:nvSpPr>
                <p:cNvPr id="55372" name="Rectangle 19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20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能带序号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73" name="Rectangle 3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15" name="Group 42"/>
              <p:cNvGrpSpPr>
                <a:grpSpLocks/>
              </p:cNvGrpSpPr>
              <p:nvPr/>
            </p:nvGrpSpPr>
            <p:grpSpPr bwMode="auto">
              <a:xfrm>
                <a:off x="806" y="0"/>
                <a:ext cx="1238" cy="461"/>
                <a:chOff x="806" y="0"/>
                <a:chExt cx="1238" cy="461"/>
              </a:xfrm>
            </p:grpSpPr>
            <p:sp>
              <p:nvSpPr>
                <p:cNvPr id="55370" name="Rectangle 20"/>
                <p:cNvSpPr>
                  <a:spLocks noChangeArrowheads="1"/>
                </p:cNvSpPr>
                <p:nvPr/>
              </p:nvSpPr>
              <p:spPr bwMode="auto">
                <a:xfrm>
                  <a:off x="849" y="0"/>
                  <a:ext cx="1152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400" i="1">
                      <a:latin typeface="微软雅黑" panose="020B0503020204020204" pitchFamily="34" charset="-122"/>
                    </a:rPr>
                    <a:t>k</a:t>
                  </a: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的范围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71" name="Rectangle 41"/>
                <p:cNvSpPr>
                  <a:spLocks noChangeArrowheads="1"/>
                </p:cNvSpPr>
                <p:nvPr/>
              </p:nvSpPr>
              <p:spPr bwMode="auto">
                <a:xfrm>
                  <a:off x="806" y="0"/>
                  <a:ext cx="123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16" name="Group 44"/>
              <p:cNvGrpSpPr>
                <a:grpSpLocks/>
              </p:cNvGrpSpPr>
              <p:nvPr/>
            </p:nvGrpSpPr>
            <p:grpSpPr bwMode="auto">
              <a:xfrm>
                <a:off x="2044" y="0"/>
                <a:ext cx="878" cy="461"/>
                <a:chOff x="2044" y="0"/>
                <a:chExt cx="878" cy="461"/>
              </a:xfrm>
            </p:grpSpPr>
            <p:sp>
              <p:nvSpPr>
                <p:cNvPr id="55368" name="Rectangle 21"/>
                <p:cNvSpPr>
                  <a:spLocks noChangeArrowheads="1"/>
                </p:cNvSpPr>
                <p:nvPr/>
              </p:nvSpPr>
              <p:spPr bwMode="auto">
                <a:xfrm>
                  <a:off x="2087" y="0"/>
                  <a:ext cx="792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400" i="1">
                      <a:latin typeface="微软雅黑" panose="020B0503020204020204" pitchFamily="34" charset="-122"/>
                    </a:rPr>
                    <a:t>k</a:t>
                  </a: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的长度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69" name="Rectangle 43"/>
                <p:cNvSpPr>
                  <a:spLocks noChangeArrowheads="1"/>
                </p:cNvSpPr>
                <p:nvPr/>
              </p:nvSpPr>
              <p:spPr bwMode="auto">
                <a:xfrm>
                  <a:off x="2044" y="0"/>
                  <a:ext cx="87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17" name="Group 46"/>
              <p:cNvGrpSpPr>
                <a:grpSpLocks/>
              </p:cNvGrpSpPr>
              <p:nvPr/>
            </p:nvGrpSpPr>
            <p:grpSpPr bwMode="auto">
              <a:xfrm>
                <a:off x="2922" y="0"/>
                <a:ext cx="1166" cy="461"/>
                <a:chOff x="2922" y="0"/>
                <a:chExt cx="1166" cy="461"/>
              </a:xfrm>
            </p:grpSpPr>
            <p:sp>
              <p:nvSpPr>
                <p:cNvPr id="55366" name="Rectangle 22"/>
                <p:cNvSpPr>
                  <a:spLocks noChangeArrowheads="1"/>
                </p:cNvSpPr>
                <p:nvPr/>
              </p:nvSpPr>
              <p:spPr bwMode="auto">
                <a:xfrm>
                  <a:off x="2965" y="0"/>
                  <a:ext cx="1080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布里渊区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67" name="Rectangle 45"/>
                <p:cNvSpPr>
                  <a:spLocks noChangeArrowheads="1"/>
                </p:cNvSpPr>
                <p:nvPr/>
              </p:nvSpPr>
              <p:spPr bwMode="auto">
                <a:xfrm>
                  <a:off x="2922" y="0"/>
                  <a:ext cx="116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18" name="Group 48"/>
              <p:cNvGrpSpPr>
                <a:grpSpLocks/>
              </p:cNvGrpSpPr>
              <p:nvPr/>
            </p:nvGrpSpPr>
            <p:grpSpPr bwMode="auto">
              <a:xfrm>
                <a:off x="0" y="461"/>
                <a:ext cx="806" cy="461"/>
                <a:chOff x="0" y="461"/>
                <a:chExt cx="806" cy="461"/>
              </a:xfrm>
            </p:grpSpPr>
            <p:sp>
              <p:nvSpPr>
                <p:cNvPr id="55364" name="Rectangle 23"/>
                <p:cNvSpPr>
                  <a:spLocks noChangeArrowheads="1" noTextEdit="1"/>
                </p:cNvSpPr>
                <p:nvPr/>
              </p:nvSpPr>
              <p:spPr bwMode="auto">
                <a:xfrm>
                  <a:off x="43" y="461"/>
                  <a:ext cx="720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65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461"/>
                  <a:ext cx="80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19" name="Group 50"/>
              <p:cNvGrpSpPr>
                <a:grpSpLocks/>
              </p:cNvGrpSpPr>
              <p:nvPr/>
            </p:nvGrpSpPr>
            <p:grpSpPr bwMode="auto">
              <a:xfrm>
                <a:off x="806" y="461"/>
                <a:ext cx="1238" cy="461"/>
                <a:chOff x="806" y="461"/>
                <a:chExt cx="1238" cy="461"/>
              </a:xfrm>
            </p:grpSpPr>
            <p:sp>
              <p:nvSpPr>
                <p:cNvPr id="55362" name="Rectangle 24"/>
                <p:cNvSpPr>
                  <a:spLocks noChangeArrowheads="1" noTextEdit="1"/>
                </p:cNvSpPr>
                <p:nvPr/>
              </p:nvSpPr>
              <p:spPr bwMode="auto">
                <a:xfrm>
                  <a:off x="849" y="461"/>
                  <a:ext cx="1152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63" name="Rectangle 49"/>
                <p:cNvSpPr>
                  <a:spLocks noChangeArrowheads="1"/>
                </p:cNvSpPr>
                <p:nvPr/>
              </p:nvSpPr>
              <p:spPr bwMode="auto">
                <a:xfrm>
                  <a:off x="806" y="461"/>
                  <a:ext cx="123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0" name="Group 52"/>
              <p:cNvGrpSpPr>
                <a:grpSpLocks/>
              </p:cNvGrpSpPr>
              <p:nvPr/>
            </p:nvGrpSpPr>
            <p:grpSpPr bwMode="auto">
              <a:xfrm>
                <a:off x="2044" y="461"/>
                <a:ext cx="878" cy="461"/>
                <a:chOff x="2044" y="461"/>
                <a:chExt cx="878" cy="461"/>
              </a:xfrm>
            </p:grpSpPr>
            <p:sp>
              <p:nvSpPr>
                <p:cNvPr id="55360" name="Rectangle 25"/>
                <p:cNvSpPr>
                  <a:spLocks noChangeArrowheads="1" noTextEdit="1"/>
                </p:cNvSpPr>
                <p:nvPr/>
              </p:nvSpPr>
              <p:spPr bwMode="auto">
                <a:xfrm>
                  <a:off x="2087" y="461"/>
                  <a:ext cx="792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61" name="Rectangle 51"/>
                <p:cNvSpPr>
                  <a:spLocks noChangeArrowheads="1"/>
                </p:cNvSpPr>
                <p:nvPr/>
              </p:nvSpPr>
              <p:spPr bwMode="auto">
                <a:xfrm>
                  <a:off x="2044" y="461"/>
                  <a:ext cx="87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1" name="Group 54"/>
              <p:cNvGrpSpPr>
                <a:grpSpLocks/>
              </p:cNvGrpSpPr>
              <p:nvPr/>
            </p:nvGrpSpPr>
            <p:grpSpPr bwMode="auto">
              <a:xfrm>
                <a:off x="2922" y="461"/>
                <a:ext cx="1166" cy="461"/>
                <a:chOff x="2922" y="461"/>
                <a:chExt cx="1166" cy="461"/>
              </a:xfrm>
            </p:grpSpPr>
            <p:sp>
              <p:nvSpPr>
                <p:cNvPr id="55358" name="Rectangle 26"/>
                <p:cNvSpPr>
                  <a:spLocks noChangeArrowheads="1"/>
                </p:cNvSpPr>
                <p:nvPr/>
              </p:nvSpPr>
              <p:spPr bwMode="auto">
                <a:xfrm>
                  <a:off x="2965" y="461"/>
                  <a:ext cx="1080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第一布里渊区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59" name="Rectangle 53"/>
                <p:cNvSpPr>
                  <a:spLocks noChangeArrowheads="1"/>
                </p:cNvSpPr>
                <p:nvPr/>
              </p:nvSpPr>
              <p:spPr bwMode="auto">
                <a:xfrm>
                  <a:off x="2922" y="461"/>
                  <a:ext cx="116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2" name="Group 56"/>
              <p:cNvGrpSpPr>
                <a:grpSpLocks/>
              </p:cNvGrpSpPr>
              <p:nvPr/>
            </p:nvGrpSpPr>
            <p:grpSpPr bwMode="auto">
              <a:xfrm>
                <a:off x="0" y="922"/>
                <a:ext cx="806" cy="461"/>
                <a:chOff x="0" y="922"/>
                <a:chExt cx="806" cy="461"/>
              </a:xfrm>
            </p:grpSpPr>
            <p:sp>
              <p:nvSpPr>
                <p:cNvPr id="55356" name="Rectangle 27"/>
                <p:cNvSpPr>
                  <a:spLocks noChangeArrowheads="1" noTextEdit="1"/>
                </p:cNvSpPr>
                <p:nvPr/>
              </p:nvSpPr>
              <p:spPr bwMode="auto">
                <a:xfrm>
                  <a:off x="43" y="922"/>
                  <a:ext cx="720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57" name="Rectangle 55"/>
                <p:cNvSpPr>
                  <a:spLocks noChangeArrowheads="1"/>
                </p:cNvSpPr>
                <p:nvPr/>
              </p:nvSpPr>
              <p:spPr bwMode="auto">
                <a:xfrm>
                  <a:off x="0" y="922"/>
                  <a:ext cx="80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3" name="Group 58"/>
              <p:cNvGrpSpPr>
                <a:grpSpLocks/>
              </p:cNvGrpSpPr>
              <p:nvPr/>
            </p:nvGrpSpPr>
            <p:grpSpPr bwMode="auto">
              <a:xfrm>
                <a:off x="806" y="922"/>
                <a:ext cx="1238" cy="461"/>
                <a:chOff x="806" y="922"/>
                <a:chExt cx="1238" cy="461"/>
              </a:xfrm>
            </p:grpSpPr>
            <p:sp>
              <p:nvSpPr>
                <p:cNvPr id="55354" name="Rectangle 28"/>
                <p:cNvSpPr>
                  <a:spLocks noChangeArrowheads="1"/>
                </p:cNvSpPr>
                <p:nvPr/>
              </p:nvSpPr>
              <p:spPr bwMode="auto">
                <a:xfrm>
                  <a:off x="849" y="922"/>
                  <a:ext cx="1152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en-US" altLang="zh-CN" sz="2400">
                    <a:latin typeface="微软雅黑" panose="020B0503020204020204" pitchFamily="34" charset="-122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55" name="Rectangle 57"/>
                <p:cNvSpPr>
                  <a:spLocks noChangeArrowheads="1"/>
                </p:cNvSpPr>
                <p:nvPr/>
              </p:nvSpPr>
              <p:spPr bwMode="auto">
                <a:xfrm>
                  <a:off x="806" y="922"/>
                  <a:ext cx="123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4" name="Group 60"/>
              <p:cNvGrpSpPr>
                <a:grpSpLocks/>
              </p:cNvGrpSpPr>
              <p:nvPr/>
            </p:nvGrpSpPr>
            <p:grpSpPr bwMode="auto">
              <a:xfrm>
                <a:off x="2044" y="922"/>
                <a:ext cx="878" cy="461"/>
                <a:chOff x="2044" y="922"/>
                <a:chExt cx="878" cy="461"/>
              </a:xfrm>
            </p:grpSpPr>
            <p:sp>
              <p:nvSpPr>
                <p:cNvPr id="55352" name="Rectangle 29"/>
                <p:cNvSpPr>
                  <a:spLocks noChangeArrowheads="1" noTextEdit="1"/>
                </p:cNvSpPr>
                <p:nvPr/>
              </p:nvSpPr>
              <p:spPr bwMode="auto">
                <a:xfrm>
                  <a:off x="2087" y="922"/>
                  <a:ext cx="792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53" name="Rectangle 59"/>
                <p:cNvSpPr>
                  <a:spLocks noChangeArrowheads="1"/>
                </p:cNvSpPr>
                <p:nvPr/>
              </p:nvSpPr>
              <p:spPr bwMode="auto">
                <a:xfrm>
                  <a:off x="2044" y="922"/>
                  <a:ext cx="87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5" name="Group 62"/>
              <p:cNvGrpSpPr>
                <a:grpSpLocks/>
              </p:cNvGrpSpPr>
              <p:nvPr/>
            </p:nvGrpSpPr>
            <p:grpSpPr bwMode="auto">
              <a:xfrm>
                <a:off x="2922" y="922"/>
                <a:ext cx="1166" cy="461"/>
                <a:chOff x="2922" y="922"/>
                <a:chExt cx="1166" cy="461"/>
              </a:xfrm>
            </p:grpSpPr>
            <p:sp>
              <p:nvSpPr>
                <p:cNvPr id="55350" name="Rectangle 30"/>
                <p:cNvSpPr>
                  <a:spLocks noChangeArrowheads="1"/>
                </p:cNvSpPr>
                <p:nvPr/>
              </p:nvSpPr>
              <p:spPr bwMode="auto">
                <a:xfrm>
                  <a:off x="2965" y="922"/>
                  <a:ext cx="1080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第二布里渊区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51" name="Rectangle 61"/>
                <p:cNvSpPr>
                  <a:spLocks noChangeArrowheads="1"/>
                </p:cNvSpPr>
                <p:nvPr/>
              </p:nvSpPr>
              <p:spPr bwMode="auto">
                <a:xfrm>
                  <a:off x="2922" y="922"/>
                  <a:ext cx="116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6" name="Group 64"/>
              <p:cNvGrpSpPr>
                <a:grpSpLocks/>
              </p:cNvGrpSpPr>
              <p:nvPr/>
            </p:nvGrpSpPr>
            <p:grpSpPr bwMode="auto">
              <a:xfrm>
                <a:off x="0" y="1383"/>
                <a:ext cx="806" cy="461"/>
                <a:chOff x="0" y="1383"/>
                <a:chExt cx="806" cy="461"/>
              </a:xfrm>
            </p:grpSpPr>
            <p:sp>
              <p:nvSpPr>
                <p:cNvPr id="55348" name="Rectangle 31"/>
                <p:cNvSpPr>
                  <a:spLocks noChangeArrowheads="1" noTextEdit="1"/>
                </p:cNvSpPr>
                <p:nvPr/>
              </p:nvSpPr>
              <p:spPr bwMode="auto">
                <a:xfrm>
                  <a:off x="43" y="1383"/>
                  <a:ext cx="720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49" name="Rectangle 63"/>
                <p:cNvSpPr>
                  <a:spLocks noChangeArrowheads="1"/>
                </p:cNvSpPr>
                <p:nvPr/>
              </p:nvSpPr>
              <p:spPr bwMode="auto">
                <a:xfrm>
                  <a:off x="0" y="1383"/>
                  <a:ext cx="80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7" name="Group 66"/>
              <p:cNvGrpSpPr>
                <a:grpSpLocks/>
              </p:cNvGrpSpPr>
              <p:nvPr/>
            </p:nvGrpSpPr>
            <p:grpSpPr bwMode="auto">
              <a:xfrm>
                <a:off x="806" y="1383"/>
                <a:ext cx="1238" cy="461"/>
                <a:chOff x="806" y="1383"/>
                <a:chExt cx="1238" cy="461"/>
              </a:xfrm>
            </p:grpSpPr>
            <p:sp>
              <p:nvSpPr>
                <p:cNvPr id="55346" name="Rectangle 32"/>
                <p:cNvSpPr>
                  <a:spLocks noChangeArrowheads="1"/>
                </p:cNvSpPr>
                <p:nvPr/>
              </p:nvSpPr>
              <p:spPr bwMode="auto">
                <a:xfrm>
                  <a:off x="849" y="1383"/>
                  <a:ext cx="1152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en-US" altLang="zh-CN" sz="2400">
                    <a:latin typeface="微软雅黑" panose="020B0503020204020204" pitchFamily="34" charset="-122"/>
                  </a:endParaRP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47" name="Rectangle 65"/>
                <p:cNvSpPr>
                  <a:spLocks noChangeArrowheads="1"/>
                </p:cNvSpPr>
                <p:nvPr/>
              </p:nvSpPr>
              <p:spPr bwMode="auto">
                <a:xfrm>
                  <a:off x="806" y="1383"/>
                  <a:ext cx="123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8" name="Group 68"/>
              <p:cNvGrpSpPr>
                <a:grpSpLocks/>
              </p:cNvGrpSpPr>
              <p:nvPr/>
            </p:nvGrpSpPr>
            <p:grpSpPr bwMode="auto">
              <a:xfrm>
                <a:off x="2044" y="1383"/>
                <a:ext cx="878" cy="461"/>
                <a:chOff x="2044" y="1383"/>
                <a:chExt cx="878" cy="461"/>
              </a:xfrm>
            </p:grpSpPr>
            <p:sp>
              <p:nvSpPr>
                <p:cNvPr id="55344" name="Rectangle 33"/>
                <p:cNvSpPr>
                  <a:spLocks noChangeArrowheads="1" noTextEdit="1"/>
                </p:cNvSpPr>
                <p:nvPr/>
              </p:nvSpPr>
              <p:spPr bwMode="auto">
                <a:xfrm>
                  <a:off x="2087" y="1383"/>
                  <a:ext cx="792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45" name="Rectangle 67"/>
                <p:cNvSpPr>
                  <a:spLocks noChangeArrowheads="1"/>
                </p:cNvSpPr>
                <p:nvPr/>
              </p:nvSpPr>
              <p:spPr bwMode="auto">
                <a:xfrm>
                  <a:off x="2044" y="1383"/>
                  <a:ext cx="878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29" name="Group 70"/>
              <p:cNvGrpSpPr>
                <a:grpSpLocks/>
              </p:cNvGrpSpPr>
              <p:nvPr/>
            </p:nvGrpSpPr>
            <p:grpSpPr bwMode="auto">
              <a:xfrm>
                <a:off x="2922" y="1383"/>
                <a:ext cx="1166" cy="461"/>
                <a:chOff x="2922" y="1383"/>
                <a:chExt cx="1166" cy="461"/>
              </a:xfrm>
            </p:grpSpPr>
            <p:sp>
              <p:nvSpPr>
                <p:cNvPr id="55342" name="Rectangle 34"/>
                <p:cNvSpPr>
                  <a:spLocks noChangeArrowheads="1"/>
                </p:cNvSpPr>
                <p:nvPr/>
              </p:nvSpPr>
              <p:spPr bwMode="auto">
                <a:xfrm>
                  <a:off x="2965" y="1383"/>
                  <a:ext cx="1080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400">
                      <a:latin typeface="微软雅黑" panose="020B0503020204020204" pitchFamily="34" charset="-122"/>
                    </a:rPr>
                    <a:t>第三布里渊区</a:t>
                  </a:r>
                  <a:endParaRPr kumimoji="1" lang="en-US" altLang="zh-CN" sz="240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55343" name="Rectangle 69"/>
                <p:cNvSpPr>
                  <a:spLocks noChangeArrowheads="1"/>
                </p:cNvSpPr>
                <p:nvPr/>
              </p:nvSpPr>
              <p:spPr bwMode="auto">
                <a:xfrm>
                  <a:off x="2922" y="1383"/>
                  <a:ext cx="1166" cy="461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30" name="Group 72"/>
              <p:cNvGrpSpPr>
                <a:grpSpLocks/>
              </p:cNvGrpSpPr>
              <p:nvPr/>
            </p:nvGrpSpPr>
            <p:grpSpPr bwMode="auto">
              <a:xfrm>
                <a:off x="0" y="1844"/>
                <a:ext cx="806" cy="187"/>
                <a:chOff x="0" y="1844"/>
                <a:chExt cx="806" cy="187"/>
              </a:xfrm>
            </p:grpSpPr>
            <p:sp>
              <p:nvSpPr>
                <p:cNvPr id="55340" name="Rectangle 35"/>
                <p:cNvSpPr>
                  <a:spLocks noChangeArrowheads="1" noTextEdit="1"/>
                </p:cNvSpPr>
                <p:nvPr/>
              </p:nvSpPr>
              <p:spPr bwMode="auto">
                <a:xfrm>
                  <a:off x="43" y="1844"/>
                  <a:ext cx="720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41" name="Rectangle 71"/>
                <p:cNvSpPr>
                  <a:spLocks noChangeArrowheads="1"/>
                </p:cNvSpPr>
                <p:nvPr/>
              </p:nvSpPr>
              <p:spPr bwMode="auto">
                <a:xfrm>
                  <a:off x="0" y="1844"/>
                  <a:ext cx="806" cy="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31" name="Group 74"/>
              <p:cNvGrpSpPr>
                <a:grpSpLocks/>
              </p:cNvGrpSpPr>
              <p:nvPr/>
            </p:nvGrpSpPr>
            <p:grpSpPr bwMode="auto">
              <a:xfrm>
                <a:off x="806" y="1844"/>
                <a:ext cx="1238" cy="187"/>
                <a:chOff x="806" y="1844"/>
                <a:chExt cx="1238" cy="187"/>
              </a:xfrm>
            </p:grpSpPr>
            <p:sp>
              <p:nvSpPr>
                <p:cNvPr id="55338" name="Rectangle 36"/>
                <p:cNvSpPr>
                  <a:spLocks noChangeArrowheads="1" noTextEdit="1"/>
                </p:cNvSpPr>
                <p:nvPr/>
              </p:nvSpPr>
              <p:spPr bwMode="auto">
                <a:xfrm>
                  <a:off x="849" y="1844"/>
                  <a:ext cx="1152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39" name="Rectangle 73"/>
                <p:cNvSpPr>
                  <a:spLocks noChangeArrowheads="1"/>
                </p:cNvSpPr>
                <p:nvPr/>
              </p:nvSpPr>
              <p:spPr bwMode="auto">
                <a:xfrm>
                  <a:off x="806" y="1844"/>
                  <a:ext cx="1238" cy="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32" name="Group 76"/>
              <p:cNvGrpSpPr>
                <a:grpSpLocks/>
              </p:cNvGrpSpPr>
              <p:nvPr/>
            </p:nvGrpSpPr>
            <p:grpSpPr bwMode="auto">
              <a:xfrm>
                <a:off x="2044" y="1844"/>
                <a:ext cx="878" cy="187"/>
                <a:chOff x="2044" y="1844"/>
                <a:chExt cx="878" cy="187"/>
              </a:xfrm>
            </p:grpSpPr>
            <p:sp>
              <p:nvSpPr>
                <p:cNvPr id="55336" name="Rectangle 37"/>
                <p:cNvSpPr>
                  <a:spLocks noChangeArrowheads="1" noTextEdit="1"/>
                </p:cNvSpPr>
                <p:nvPr/>
              </p:nvSpPr>
              <p:spPr bwMode="auto">
                <a:xfrm>
                  <a:off x="2087" y="1844"/>
                  <a:ext cx="792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37" name="Rectangle 75"/>
                <p:cNvSpPr>
                  <a:spLocks noChangeArrowheads="1"/>
                </p:cNvSpPr>
                <p:nvPr/>
              </p:nvSpPr>
              <p:spPr bwMode="auto">
                <a:xfrm>
                  <a:off x="2044" y="1844"/>
                  <a:ext cx="878" cy="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333" name="Group 78"/>
              <p:cNvGrpSpPr>
                <a:grpSpLocks/>
              </p:cNvGrpSpPr>
              <p:nvPr/>
            </p:nvGrpSpPr>
            <p:grpSpPr bwMode="auto">
              <a:xfrm>
                <a:off x="2922" y="1844"/>
                <a:ext cx="1166" cy="187"/>
                <a:chOff x="2922" y="1844"/>
                <a:chExt cx="1166" cy="187"/>
              </a:xfrm>
            </p:grpSpPr>
            <p:sp>
              <p:nvSpPr>
                <p:cNvPr id="55334" name="Rectangle 38"/>
                <p:cNvSpPr>
                  <a:spLocks noChangeArrowheads="1" noTextEdit="1"/>
                </p:cNvSpPr>
                <p:nvPr/>
              </p:nvSpPr>
              <p:spPr bwMode="auto">
                <a:xfrm>
                  <a:off x="2965" y="1844"/>
                  <a:ext cx="1080" cy="1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35" name="Rectangle 77"/>
                <p:cNvSpPr>
                  <a:spLocks noChangeArrowheads="1"/>
                </p:cNvSpPr>
                <p:nvPr/>
              </p:nvSpPr>
              <p:spPr bwMode="auto">
                <a:xfrm>
                  <a:off x="2922" y="1844"/>
                  <a:ext cx="1166" cy="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5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3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2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kumimoji="1" lang="zh-CN" altLang="en-US" sz="2000">
                    <a:latin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55313" name="Rectangle 80"/>
            <p:cNvSpPr>
              <a:spLocks noChangeArrowheads="1"/>
            </p:cNvSpPr>
            <p:nvPr/>
          </p:nvSpPr>
          <p:spPr bwMode="auto">
            <a:xfrm>
              <a:off x="-3" y="-3"/>
              <a:ext cx="4094" cy="185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1" lang="zh-CN" altLang="en-US" sz="2000">
                <a:latin typeface="微软雅黑" panose="020B0503020204020204" pitchFamily="34" charset="-122"/>
              </a:endParaRPr>
            </a:p>
          </p:txBody>
        </p:sp>
      </p:grp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95288" y="1052513"/>
            <a:ext cx="845502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一维布喇菲格子，能带序号、能带所涉及波矢</a:t>
            </a:r>
            <a:r>
              <a:rPr kumimoji="1" lang="en-US" altLang="zh-CN" sz="2400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的范围和布里渊区的对应关系</a:t>
            </a:r>
          </a:p>
        </p:txBody>
      </p:sp>
      <p:graphicFrame>
        <p:nvGraphicFramePr>
          <p:cNvPr id="45138" name="Object 82"/>
          <p:cNvGraphicFramePr>
            <a:graphicFrameLocks noChangeAspect="1"/>
          </p:cNvGraphicFramePr>
          <p:nvPr/>
        </p:nvGraphicFramePr>
        <p:xfrm>
          <a:off x="808038" y="3530600"/>
          <a:ext cx="8270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4" r:id="rId3" imgW="380835" imgH="215806" progId="Equation.3">
                  <p:embed/>
                </p:oleObj>
              </mc:Choice>
              <mc:Fallback>
                <p:oleObj r:id="rId3" imgW="380835" imgH="215806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3530600"/>
                        <a:ext cx="82708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39" name="Object 83"/>
          <p:cNvGraphicFramePr>
            <a:graphicFrameLocks noChangeAspect="1"/>
          </p:cNvGraphicFramePr>
          <p:nvPr/>
        </p:nvGraphicFramePr>
        <p:xfrm>
          <a:off x="2727325" y="3414713"/>
          <a:ext cx="10668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5" r:id="rId5" imgW="558558" imgH="393529" progId="Equation.3">
                  <p:embed/>
                </p:oleObj>
              </mc:Choice>
              <mc:Fallback>
                <p:oleObj r:id="rId5" imgW="558558" imgH="393529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3414713"/>
                        <a:ext cx="10668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0" name="Object 84"/>
          <p:cNvGraphicFramePr>
            <a:graphicFrameLocks noChangeAspect="1"/>
          </p:cNvGraphicFramePr>
          <p:nvPr/>
        </p:nvGraphicFramePr>
        <p:xfrm>
          <a:off x="5292725" y="3414713"/>
          <a:ext cx="4810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6" r:id="rId7" imgW="253890" imgH="393529" progId="Equation.3">
                  <p:embed/>
                </p:oleObj>
              </mc:Choice>
              <mc:Fallback>
                <p:oleObj r:id="rId7" imgW="253890" imgH="393529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414713"/>
                        <a:ext cx="4810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1" name="Object 85"/>
          <p:cNvGraphicFramePr>
            <a:graphicFrameLocks noChangeAspect="1"/>
          </p:cNvGraphicFramePr>
          <p:nvPr/>
        </p:nvGraphicFramePr>
        <p:xfrm>
          <a:off x="784225" y="4648200"/>
          <a:ext cx="8763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7" r:id="rId9" imgW="406048" imgH="215713" progId="Equation.3">
                  <p:embed/>
                </p:oleObj>
              </mc:Choice>
              <mc:Fallback>
                <p:oleObj r:id="rId9" imgW="406048" imgH="215713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4648200"/>
                        <a:ext cx="8763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2" name="Object 86"/>
          <p:cNvGraphicFramePr>
            <a:graphicFrameLocks noChangeAspect="1"/>
          </p:cNvGraphicFramePr>
          <p:nvPr/>
        </p:nvGraphicFramePr>
        <p:xfrm>
          <a:off x="2139950" y="4549775"/>
          <a:ext cx="131921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8" r:id="rId11" imgW="736280" imgH="393529" progId="Equation.3">
                  <p:embed/>
                </p:oleObj>
              </mc:Choice>
              <mc:Fallback>
                <p:oleObj r:id="rId11" imgW="736280" imgH="393529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4549775"/>
                        <a:ext cx="1319213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3" name="Object 87"/>
          <p:cNvGraphicFramePr>
            <a:graphicFrameLocks noChangeAspect="1"/>
          </p:cNvGraphicFramePr>
          <p:nvPr/>
        </p:nvGraphicFramePr>
        <p:xfrm>
          <a:off x="3635375" y="4527550"/>
          <a:ext cx="95408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9" r:id="rId13" imgW="520474" imgH="393529" progId="Equation.3">
                  <p:embed/>
                </p:oleObj>
              </mc:Choice>
              <mc:Fallback>
                <p:oleObj r:id="rId13" imgW="520474" imgH="393529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527550"/>
                        <a:ext cx="95408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4" name="Object 88"/>
          <p:cNvGraphicFramePr>
            <a:graphicFrameLocks noChangeAspect="1"/>
          </p:cNvGraphicFramePr>
          <p:nvPr/>
        </p:nvGraphicFramePr>
        <p:xfrm>
          <a:off x="5297488" y="4492625"/>
          <a:ext cx="4810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0" r:id="rId15" imgW="253890" imgH="393529" progId="Equation.3">
                  <p:embed/>
                </p:oleObj>
              </mc:Choice>
              <mc:Fallback>
                <p:oleObj r:id="rId15" imgW="253890" imgH="393529" progId="Equation.3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4492625"/>
                        <a:ext cx="48101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5" name="Object 89"/>
          <p:cNvGraphicFramePr>
            <a:graphicFrameLocks noChangeAspect="1"/>
          </p:cNvGraphicFramePr>
          <p:nvPr/>
        </p:nvGraphicFramePr>
        <p:xfrm>
          <a:off x="796925" y="5705475"/>
          <a:ext cx="8620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1" r:id="rId17" imgW="393529" imgH="228501" progId="Equation.3">
                  <p:embed/>
                </p:oleObj>
              </mc:Choice>
              <mc:Fallback>
                <p:oleObj r:id="rId17" imgW="393529" imgH="228501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5705475"/>
                        <a:ext cx="86201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6" name="Object 90"/>
          <p:cNvGraphicFramePr>
            <a:graphicFrameLocks noChangeAspect="1"/>
          </p:cNvGraphicFramePr>
          <p:nvPr/>
        </p:nvGraphicFramePr>
        <p:xfrm>
          <a:off x="2147888" y="5618163"/>
          <a:ext cx="14239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2" r:id="rId19" imgW="812447" imgH="393529" progId="Equation.3">
                  <p:embed/>
                </p:oleObj>
              </mc:Choice>
              <mc:Fallback>
                <p:oleObj r:id="rId19" imgW="812447" imgH="393529" progId="Equation.3">
                  <p:embed/>
                  <p:pic>
                    <p:nvPicPr>
                      <p:cNvPr id="0" name="Object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5618163"/>
                        <a:ext cx="1423987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7" name="Object 91"/>
          <p:cNvGraphicFramePr>
            <a:graphicFrameLocks noChangeAspect="1"/>
          </p:cNvGraphicFramePr>
          <p:nvPr/>
        </p:nvGraphicFramePr>
        <p:xfrm>
          <a:off x="3635375" y="5619750"/>
          <a:ext cx="10366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3" r:id="rId21" imgW="596641" imgH="393529" progId="Equation.3">
                  <p:embed/>
                </p:oleObj>
              </mc:Choice>
              <mc:Fallback>
                <p:oleObj r:id="rId21" imgW="596641" imgH="393529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619750"/>
                        <a:ext cx="1036638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48" name="Object 92"/>
          <p:cNvGraphicFramePr>
            <a:graphicFrameLocks noChangeAspect="1"/>
          </p:cNvGraphicFramePr>
          <p:nvPr/>
        </p:nvGraphicFramePr>
        <p:xfrm>
          <a:off x="5297488" y="5529263"/>
          <a:ext cx="48101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4" r:id="rId23" imgW="253890" imgH="393529" progId="Equation.3">
                  <p:embed/>
                </p:oleObj>
              </mc:Choice>
              <mc:Fallback>
                <p:oleObj r:id="rId23" imgW="253890" imgH="393529" progId="Equation.3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5529263"/>
                        <a:ext cx="481012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11" name="矩形 5"/>
          <p:cNvSpPr>
            <a:spLocks noChangeArrowheads="1"/>
          </p:cNvSpPr>
          <p:nvPr/>
        </p:nvSpPr>
        <p:spPr bwMode="auto">
          <a:xfrm>
            <a:off x="369888" y="1884363"/>
            <a:ext cx="8424862" cy="46355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 autoUpdateAnimBg="0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304800" y="854075"/>
            <a:ext cx="8686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一维布喇菲格子，能带序号、波矢</a:t>
            </a:r>
            <a:r>
              <a:rPr kumimoji="1" lang="en-US" altLang="zh-CN" sz="2400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和布里渊区对应关系</a:t>
            </a:r>
          </a:p>
        </p:txBody>
      </p:sp>
      <p:pic>
        <p:nvPicPr>
          <p:cNvPr id="46100" name="Picture 20" descr="XCH004_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47825"/>
            <a:ext cx="7696200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矩形 5"/>
          <p:cNvSpPr>
            <a:spLocks noChangeArrowheads="1"/>
          </p:cNvSpPr>
          <p:nvPr/>
        </p:nvSpPr>
        <p:spPr bwMode="auto">
          <a:xfrm>
            <a:off x="369888" y="1557338"/>
            <a:ext cx="8450262" cy="49625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8" grpId="0" build="p" autoUpdateAnimBg="0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00" name="Picture 20" descr="XCH004_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498725"/>
            <a:ext cx="6334125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矩形 5"/>
          <p:cNvSpPr>
            <a:spLocks noChangeArrowheads="1"/>
          </p:cNvSpPr>
          <p:nvPr/>
        </p:nvSpPr>
        <p:spPr bwMode="auto">
          <a:xfrm>
            <a:off x="369888" y="1557338"/>
            <a:ext cx="8450262" cy="49625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9888" y="879475"/>
            <a:ext cx="84486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kern="0" dirty="0" smtClean="0">
                <a:effectLst/>
                <a:latin typeface="微软雅黑" panose="020B0503020204020204" pitchFamily="34" charset="-122"/>
              </a:rPr>
              <a:t>能带表示之一</a:t>
            </a:r>
            <a:r>
              <a:rPr lang="en-US" altLang="zh-CN" sz="2600" kern="0" dirty="0" smtClean="0">
                <a:effectLst/>
                <a:latin typeface="微软雅黑" panose="020B0503020204020204" pitchFamily="34" charset="-122"/>
              </a:rPr>
              <a:t>——</a:t>
            </a:r>
            <a:r>
              <a:rPr kumimoji="1" lang="zh-CN" altLang="en-US" sz="2600" kern="0" dirty="0" smtClean="0">
                <a:solidFill>
                  <a:srgbClr val="0207CA"/>
                </a:solidFill>
                <a:latin typeface="微软雅黑" panose="020B0503020204020204" pitchFamily="34" charset="-122"/>
              </a:rPr>
              <a:t>扩展区图示</a:t>
            </a:r>
            <a:endParaRPr lang="zh-CN" altLang="en-US" sz="2600" kern="0" dirty="0" smtClean="0">
              <a:solidFill>
                <a:srgbClr val="0207CA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360363" y="1590675"/>
            <a:ext cx="8458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特征：</a:t>
            </a:r>
            <a:r>
              <a:rPr kumimoji="1" lang="zh-CN" altLang="en-US" sz="2400">
                <a:latin typeface="微软雅黑" panose="020B0503020204020204" pitchFamily="34" charset="-122"/>
              </a:rPr>
              <a:t>按能量由低到高的顺序，分别将能带</a:t>
            </a:r>
            <a:r>
              <a:rPr kumimoji="1" lang="en-US" altLang="zh-CN" sz="2400" i="1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限制在第一布里渊区、第二布里渊区，</a:t>
            </a:r>
            <a:r>
              <a:rPr kumimoji="1" lang="en-US" altLang="zh-CN" sz="2400">
                <a:latin typeface="微软雅黑" panose="020B0503020204020204" pitchFamily="34" charset="-122"/>
              </a:rPr>
              <a:t>…</a:t>
            </a:r>
            <a:r>
              <a:rPr kumimoji="1" lang="zh-CN" altLang="en-US" sz="2400">
                <a:latin typeface="微软雅黑" panose="020B0503020204020204" pitchFamily="34" charset="-122"/>
              </a:rPr>
              <a:t>等等。</a:t>
            </a:r>
          </a:p>
        </p:txBody>
      </p:sp>
      <p:sp>
        <p:nvSpPr>
          <p:cNvPr id="57350" name="Rectangle 8"/>
          <p:cNvSpPr>
            <a:spLocks noChangeArrowheads="1"/>
          </p:cNvSpPr>
          <p:nvPr/>
        </p:nvSpPr>
        <p:spPr bwMode="auto">
          <a:xfrm>
            <a:off x="360363" y="3284538"/>
            <a:ext cx="17637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扩展区图示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(</a:t>
            </a:r>
            <a:r>
              <a:rPr kumimoji="1" lang="zh-CN" altLang="en-US" sz="2400">
                <a:solidFill>
                  <a:srgbClr val="C00000"/>
                </a:solidFill>
                <a:latin typeface="微软雅黑" panose="020B0503020204020204" pitchFamily="34" charset="-122"/>
              </a:rPr>
              <a:t>单值函数</a:t>
            </a:r>
            <a:r>
              <a:rPr kumimoji="1" lang="en-US" altLang="zh-CN" sz="2400">
                <a:latin typeface="微软雅黑" panose="020B0503020204020204" pitchFamily="34" charset="-122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2060"/>
                </a:solidFill>
                <a:latin typeface="微软雅黑" panose="020B0503020204020204" pitchFamily="34" charset="-122"/>
              </a:rPr>
              <a:t>一个布里渊区表示一个能带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2400">
              <a:solidFill>
                <a:srgbClr val="6600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262438" y="5732463"/>
            <a:ext cx="449262" cy="217487"/>
          </a:xfrm>
          <a:prstGeom prst="rect">
            <a:avLst/>
          </a:prstGeom>
          <a:solidFill>
            <a:schemeClr val="tx2">
              <a:lumMod val="20000"/>
              <a:lumOff val="80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784600" y="5732463"/>
            <a:ext cx="449263" cy="217487"/>
          </a:xfrm>
          <a:prstGeom prst="rect">
            <a:avLst/>
          </a:prstGeom>
          <a:solidFill>
            <a:schemeClr val="tx2">
              <a:lumMod val="20000"/>
              <a:lumOff val="80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3328988" y="5229225"/>
            <a:ext cx="450850" cy="720725"/>
          </a:xfrm>
          <a:prstGeom prst="rect">
            <a:avLst/>
          </a:prstGeom>
          <a:solidFill>
            <a:schemeClr val="tx2">
              <a:lumMod val="40000"/>
              <a:lumOff val="60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 bwMode="auto">
          <a:xfrm>
            <a:off x="4724400" y="5229225"/>
            <a:ext cx="450850" cy="720725"/>
          </a:xfrm>
          <a:prstGeom prst="rect">
            <a:avLst/>
          </a:prstGeom>
          <a:solidFill>
            <a:schemeClr val="tx2">
              <a:lumMod val="40000"/>
              <a:lumOff val="60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 bwMode="auto">
          <a:xfrm>
            <a:off x="5175250" y="4437063"/>
            <a:ext cx="449263" cy="1495425"/>
          </a:xfrm>
          <a:prstGeom prst="rect">
            <a:avLst/>
          </a:prstGeom>
          <a:solidFill>
            <a:schemeClr val="accent2">
              <a:lumMod val="75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 bwMode="auto">
          <a:xfrm>
            <a:off x="2863850" y="4437063"/>
            <a:ext cx="449263" cy="1495425"/>
          </a:xfrm>
          <a:prstGeom prst="rect">
            <a:avLst/>
          </a:prstGeom>
          <a:solidFill>
            <a:schemeClr val="accent2">
              <a:lumMod val="75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 bwMode="auto">
          <a:xfrm>
            <a:off x="2400300" y="3429000"/>
            <a:ext cx="449263" cy="2498725"/>
          </a:xfrm>
          <a:prstGeom prst="rect">
            <a:avLst/>
          </a:prstGeom>
          <a:solidFill>
            <a:schemeClr val="accent2">
              <a:lumMod val="50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 bwMode="auto">
          <a:xfrm>
            <a:off x="5645150" y="3429000"/>
            <a:ext cx="449263" cy="2498725"/>
          </a:xfrm>
          <a:prstGeom prst="rect">
            <a:avLst/>
          </a:prstGeom>
          <a:solidFill>
            <a:schemeClr val="accent2">
              <a:lumMod val="50000"/>
              <a:alpha val="68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17" name="Object 82"/>
          <p:cNvGraphicFramePr>
            <a:graphicFrameLocks noChangeAspect="1"/>
          </p:cNvGraphicFramePr>
          <p:nvPr/>
        </p:nvGraphicFramePr>
        <p:xfrm>
          <a:off x="7804150" y="5695950"/>
          <a:ext cx="8270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r:id="rId4" imgW="380835" imgH="215806" progId="Equation.3">
                  <p:embed/>
                </p:oleObj>
              </mc:Choice>
              <mc:Fallback>
                <p:oleObj r:id="rId4" imgW="380835" imgH="215806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4150" y="5695950"/>
                        <a:ext cx="827088" cy="461963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5"/>
          <p:cNvGraphicFramePr>
            <a:graphicFrameLocks noChangeAspect="1"/>
          </p:cNvGraphicFramePr>
          <p:nvPr/>
        </p:nvGraphicFramePr>
        <p:xfrm>
          <a:off x="7805738" y="5229225"/>
          <a:ext cx="87788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r:id="rId6" imgW="406048" imgH="215713" progId="Equation.3">
                  <p:embed/>
                </p:oleObj>
              </mc:Choice>
              <mc:Fallback>
                <p:oleObj r:id="rId6" imgW="406048" imgH="215713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5738" y="5229225"/>
                        <a:ext cx="877887" cy="461963"/>
                      </a:xfrm>
                      <a:prstGeom prst="rect">
                        <a:avLst/>
                      </a:prstGeom>
                      <a:solidFill>
                        <a:srgbClr val="5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9"/>
          <p:cNvGraphicFramePr>
            <a:graphicFrameLocks noChangeAspect="1"/>
          </p:cNvGraphicFramePr>
          <p:nvPr/>
        </p:nvGraphicFramePr>
        <p:xfrm>
          <a:off x="7820025" y="4481513"/>
          <a:ext cx="863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r:id="rId8" imgW="393529" imgH="228501" progId="Equation.3">
                  <p:embed/>
                </p:oleObj>
              </mc:Choice>
              <mc:Fallback>
                <p:oleObj r:id="rId8" imgW="393529" imgH="228501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0025" y="4481513"/>
                        <a:ext cx="863600" cy="496887"/>
                      </a:xfrm>
                      <a:prstGeom prst="rect">
                        <a:avLst/>
                      </a:prstGeom>
                      <a:solidFill>
                        <a:srgbClr val="71C6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9"/>
          <p:cNvGraphicFramePr>
            <a:graphicFrameLocks noChangeAspect="1"/>
          </p:cNvGraphicFramePr>
          <p:nvPr/>
        </p:nvGraphicFramePr>
        <p:xfrm>
          <a:off x="7804150" y="3557588"/>
          <a:ext cx="8080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公式" r:id="rId10" imgW="368300" imgH="241300" progId="Equation.3">
                  <p:embed/>
                </p:oleObj>
              </mc:Choice>
              <mc:Fallback>
                <p:oleObj name="公式" r:id="rId10" imgW="368300" imgH="241300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4150" y="3557588"/>
                        <a:ext cx="808038" cy="523875"/>
                      </a:xfrm>
                      <a:prstGeom prst="rect">
                        <a:avLst/>
                      </a:prstGeom>
                      <a:solidFill>
                        <a:srgbClr val="71C6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69888" y="2500313"/>
            <a:ext cx="8424862" cy="12160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369888" y="890588"/>
            <a:ext cx="87741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Monotype Sorts" pitchFamily="2" charset="2"/>
              </a:rPr>
              <a:t>电子波矢和量子数－</a:t>
            </a: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  <a:sym typeface="Monotype Sorts" pitchFamily="2" charset="2"/>
              </a:rPr>
              <a:t>简约波矢</a:t>
            </a:r>
            <a:r>
              <a:rPr kumimoji="1" lang="zh-CN" altLang="en-US" sz="2400">
                <a:latin typeface="微软雅黑" panose="020B0503020204020204" pitchFamily="34" charset="-122"/>
                <a:sym typeface="Monotype Sorts" pitchFamily="2" charset="2"/>
              </a:rPr>
              <a:t>的关系 </a:t>
            </a:r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4016375" y="3733800"/>
          <a:ext cx="14239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r:id="rId3" imgW="558558" imgH="393529" progId="Equation.3">
                  <p:embed/>
                </p:oleObj>
              </mc:Choice>
              <mc:Fallback>
                <p:oleObj r:id="rId3" imgW="558558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3733800"/>
                        <a:ext cx="1423988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5770563" y="4014788"/>
            <a:ext cx="2878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  <a:sym typeface="Symbol" panose="05050102010706020507" pitchFamily="18" charset="2"/>
              </a:rPr>
              <a:t>——  </a:t>
            </a: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第一布里渊区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538163" y="4913313"/>
            <a:ext cx="35702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近自由电子中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电子的波矢</a:t>
            </a:r>
          </a:p>
        </p:txBody>
      </p:sp>
      <p:graphicFrame>
        <p:nvGraphicFramePr>
          <p:cNvPr id="48144" name="Object 16"/>
          <p:cNvGraphicFramePr>
            <a:graphicFrameLocks noChangeAspect="1"/>
          </p:cNvGraphicFramePr>
          <p:nvPr/>
        </p:nvGraphicFramePr>
        <p:xfrm>
          <a:off x="4078288" y="4646613"/>
          <a:ext cx="142398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7" r:id="rId5" imgW="558558" imgH="393529" progId="Equation.3">
                  <p:embed/>
                </p:oleObj>
              </mc:Choice>
              <mc:Fallback>
                <p:oleObj r:id="rId5" imgW="558558" imgH="39352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646613"/>
                        <a:ext cx="1423987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Rectangle 17"/>
          <p:cNvSpPr>
            <a:spLocks noChangeArrowheads="1"/>
          </p:cNvSpPr>
          <p:nvPr/>
        </p:nvSpPr>
        <p:spPr bwMode="auto">
          <a:xfrm>
            <a:off x="1052513" y="5775325"/>
            <a:ext cx="70278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在一维情形中                                </a:t>
            </a:r>
            <a:r>
              <a:rPr kumimoji="1" lang="en-US" altLang="zh-CN" sz="2400">
                <a:latin typeface="微软雅黑" panose="020B0503020204020204" pitchFamily="34" charset="-122"/>
                <a:sym typeface="Symbol" panose="05050102010706020507" pitchFamily="18" charset="2"/>
              </a:rPr>
              <a:t>——  m</a:t>
            </a: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为整数</a:t>
            </a:r>
          </a:p>
        </p:txBody>
      </p:sp>
      <p:graphicFrame>
        <p:nvGraphicFramePr>
          <p:cNvPr id="58377" name="Object 18"/>
          <p:cNvGraphicFramePr>
            <a:graphicFrameLocks noChangeAspect="1"/>
          </p:cNvGraphicFramePr>
          <p:nvPr/>
        </p:nvGraphicFramePr>
        <p:xfrm>
          <a:off x="3033713" y="5516563"/>
          <a:ext cx="214788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8" r:id="rId7" imgW="837836" imgH="393529" progId="Equation.3">
                  <p:embed/>
                </p:oleObj>
              </mc:Choice>
              <mc:Fallback>
                <p:oleObj r:id="rId7" imgW="837836" imgH="39352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5516563"/>
                        <a:ext cx="2147887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8" name="Rectangle 11"/>
          <p:cNvSpPr>
            <a:spLocks noChangeArrowheads="1"/>
          </p:cNvSpPr>
          <p:nvPr/>
        </p:nvSpPr>
        <p:spPr bwMode="auto">
          <a:xfrm>
            <a:off x="549275" y="4030663"/>
            <a:ext cx="34115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简约波矢     </a:t>
            </a: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的取值范围</a:t>
            </a:r>
          </a:p>
        </p:txBody>
      </p:sp>
      <p:graphicFrame>
        <p:nvGraphicFramePr>
          <p:cNvPr id="58379" name="Object 22"/>
          <p:cNvGraphicFramePr>
            <a:graphicFrameLocks noChangeAspect="1"/>
          </p:cNvGraphicFramePr>
          <p:nvPr/>
        </p:nvGraphicFramePr>
        <p:xfrm>
          <a:off x="1895475" y="3954463"/>
          <a:ext cx="3587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Equation" r:id="rId9" imgW="139639" imgH="203112" progId="Equation.3">
                  <p:embed/>
                </p:oleObj>
              </mc:Choice>
              <mc:Fallback>
                <p:oleObj name="Equation" r:id="rId9" imgW="139639" imgH="2031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954463"/>
                        <a:ext cx="3587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0" name="Rectangle 10"/>
          <p:cNvSpPr>
            <a:spLocks noChangeArrowheads="1"/>
          </p:cNvSpPr>
          <p:nvPr/>
        </p:nvSpPr>
        <p:spPr bwMode="auto">
          <a:xfrm>
            <a:off x="539750" y="1520825"/>
            <a:ext cx="8053388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平移算符本征值量子数</a:t>
            </a:r>
            <a:r>
              <a:rPr kumimoji="1" lang="en-US" altLang="zh-CN" sz="2400">
                <a:latin typeface="微软雅黑" panose="020B0503020204020204" pitchFamily="34" charset="-12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</a:rPr>
              <a:t>（简约波矢，计为    </a:t>
            </a: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）和电子波矢</a:t>
            </a:r>
            <a:r>
              <a:rPr kumimoji="1" lang="en-US" altLang="zh-CN" sz="2400">
                <a:latin typeface="微软雅黑" panose="020B0503020204020204" pitchFamily="34" charset="-122"/>
                <a:sym typeface="Symbol" panose="05050102010706020507" pitchFamily="18" charset="2"/>
              </a:rPr>
              <a:t>k</a:t>
            </a: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之间的关系 </a:t>
            </a:r>
          </a:p>
        </p:txBody>
      </p:sp>
      <p:graphicFrame>
        <p:nvGraphicFramePr>
          <p:cNvPr id="58381" name="Object 23"/>
          <p:cNvGraphicFramePr>
            <a:graphicFrameLocks noChangeAspect="1"/>
          </p:cNvGraphicFramePr>
          <p:nvPr/>
        </p:nvGraphicFramePr>
        <p:xfrm>
          <a:off x="6338888" y="1484313"/>
          <a:ext cx="3587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Equation" r:id="rId11" imgW="139639" imgH="203112" progId="Equation.3">
                  <p:embed/>
                </p:oleObj>
              </mc:Choice>
              <mc:Fallback>
                <p:oleObj name="Equation" r:id="rId11" imgW="139639" imgH="2031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8" y="1484313"/>
                        <a:ext cx="3587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58" name="Rectangle 30"/>
          <p:cNvSpPr>
            <a:spLocks noChangeArrowheads="1"/>
          </p:cNvSpPr>
          <p:nvPr/>
        </p:nvSpPr>
        <p:spPr bwMode="auto">
          <a:xfrm>
            <a:off x="5770563" y="4913313"/>
            <a:ext cx="2136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  <a:sym typeface="Symbol" panose="05050102010706020507" pitchFamily="18" charset="2"/>
              </a:rPr>
              <a:t>——  </a:t>
            </a:r>
            <a:r>
              <a:rPr kumimoji="1" lang="en-US" altLang="zh-CN" sz="2400" i="1">
                <a:latin typeface="微软雅黑" panose="020B0503020204020204" pitchFamily="34" charset="-122"/>
                <a:sym typeface="Symbol" panose="05050102010706020507" pitchFamily="18" charset="2"/>
              </a:rPr>
              <a:t>l </a:t>
            </a: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为整数</a:t>
            </a:r>
          </a:p>
        </p:txBody>
      </p:sp>
      <p:sp>
        <p:nvSpPr>
          <p:cNvPr id="58383" name="矩形 5"/>
          <p:cNvSpPr>
            <a:spLocks noChangeArrowheads="1"/>
          </p:cNvSpPr>
          <p:nvPr/>
        </p:nvSpPr>
        <p:spPr bwMode="auto">
          <a:xfrm>
            <a:off x="369888" y="1352550"/>
            <a:ext cx="8424862" cy="5167313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2549525" y="3143250"/>
          <a:ext cx="4148138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1" name="Equation" r:id="rId13" imgW="1854200" imgH="254000" progId="Equation.DSMT4">
                  <p:embed/>
                </p:oleObj>
              </mc:Choice>
              <mc:Fallback>
                <p:oleObj name="Equation" r:id="rId13" imgW="1854200" imgH="254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3143250"/>
                        <a:ext cx="4148138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2549525" y="2554288"/>
          <a:ext cx="457517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2" r:id="rId15" imgW="1790614" imgH="106555" progId="Equation.3">
                  <p:embed/>
                </p:oleObj>
              </mc:Choice>
              <mc:Fallback>
                <p:oleObj r:id="rId15" imgW="1790614" imgH="10655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2554288"/>
                        <a:ext cx="457517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8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7" grpId="0" build="p" autoUpdateAnimBg="0" advAuto="0"/>
      <p:bldP spid="48141" grpId="0" build="p" autoUpdateAnimBg="0" advAuto="0"/>
      <p:bldP spid="48142" grpId="0" build="p" autoUpdateAnimBg="0"/>
      <p:bldP spid="48158" grpId="0" build="p" autoUpdateAnimBg="0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611188" y="1552575"/>
          <a:ext cx="8062912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r:id="rId3" imgW="3268990" imgH="563789" progId="Equation.3">
                  <p:embed/>
                </p:oleObj>
              </mc:Choice>
              <mc:Fallback>
                <p:oleObj r:id="rId3" imgW="3268990" imgH="56378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52575"/>
                        <a:ext cx="8062912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611188" y="1058863"/>
            <a:ext cx="2032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Symbol" panose="05050102010706020507" pitchFamily="18" charset="2"/>
              </a:rPr>
              <a:t>电子的波函数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611188" y="3382963"/>
            <a:ext cx="17240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可以表示为</a:t>
            </a:r>
          </a:p>
        </p:txBody>
      </p:sp>
      <p:graphicFrame>
        <p:nvGraphicFramePr>
          <p:cNvPr id="49163" name="Object 11"/>
          <p:cNvGraphicFramePr>
            <a:graphicFrameLocks noChangeAspect="1"/>
          </p:cNvGraphicFramePr>
          <p:nvPr/>
        </p:nvGraphicFramePr>
        <p:xfrm>
          <a:off x="2586038" y="3357563"/>
          <a:ext cx="2678112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r:id="rId5" imgW="1155700" imgH="241300" progId="Equation.3">
                  <p:embed/>
                </p:oleObj>
              </mc:Choice>
              <mc:Fallback>
                <p:oleObj r:id="rId5" imgW="1155700" imgH="24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3357563"/>
                        <a:ext cx="2678112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611188" y="4221163"/>
          <a:ext cx="6770687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r:id="rId7" imgW="2819400" imgH="647700" progId="Equation.3">
                  <p:embed/>
                </p:oleObj>
              </mc:Choice>
              <mc:Fallback>
                <p:oleObj r:id="rId7" imgW="2819400" imgH="647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21163"/>
                        <a:ext cx="6770687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5580063" y="5805488"/>
            <a:ext cx="30940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晶格周期性函数</a:t>
            </a:r>
          </a:p>
        </p:txBody>
      </p:sp>
      <p:sp>
        <p:nvSpPr>
          <p:cNvPr id="59400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0" grpId="0" build="p" autoUpdateAnimBg="0" advAuto="0"/>
      <p:bldP spid="49161" grpId="0" build="p" autoUpdateAnimBg="0"/>
      <p:bldP spid="49165" grpId="0" build="p" autoUpdateAnimBg="0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8"/>
          <p:cNvGraphicFramePr>
            <a:graphicFrameLocks noChangeAspect="1"/>
          </p:cNvGraphicFramePr>
          <p:nvPr/>
        </p:nvGraphicFramePr>
        <p:xfrm>
          <a:off x="1109663" y="1158875"/>
          <a:ext cx="173831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r:id="rId3" imgW="837836" imgH="393529" progId="Equation.3">
                  <p:embed/>
                </p:oleObj>
              </mc:Choice>
              <mc:Fallback>
                <p:oleObj r:id="rId3" imgW="837836" imgH="3935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1158875"/>
                        <a:ext cx="173831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9" name="Rectangle 9"/>
          <p:cNvSpPr>
            <a:spLocks noChangeArrowheads="1"/>
          </p:cNvSpPr>
          <p:nvPr/>
        </p:nvSpPr>
        <p:spPr bwMode="auto">
          <a:xfrm>
            <a:off x="652463" y="1314450"/>
            <a:ext cx="286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将                         代入</a:t>
            </a:r>
          </a:p>
        </p:txBody>
      </p:sp>
      <p:graphicFrame>
        <p:nvGraphicFramePr>
          <p:cNvPr id="50186" name="Object 10"/>
          <p:cNvGraphicFramePr>
            <a:graphicFrameLocks noChangeAspect="1"/>
          </p:cNvGraphicFramePr>
          <p:nvPr/>
        </p:nvGraphicFramePr>
        <p:xfrm>
          <a:off x="652463" y="1816100"/>
          <a:ext cx="7375525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公式" r:id="rId5" imgW="4533900" imgH="2552700" progId="Equation.3">
                  <p:embed/>
                </p:oleObj>
              </mc:Choice>
              <mc:Fallback>
                <p:oleObj name="公式" r:id="rId5" imgW="4533900" imgH="2552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1816100"/>
                        <a:ext cx="7375525" cy="415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8" name="Object 12"/>
          <p:cNvGraphicFramePr>
            <a:graphicFrameLocks noChangeAspect="1"/>
          </p:cNvGraphicFramePr>
          <p:nvPr/>
        </p:nvGraphicFramePr>
        <p:xfrm>
          <a:off x="4062413" y="1243013"/>
          <a:ext cx="24907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r:id="rId7" imgW="1155700" imgH="241300" progId="Equation.3">
                  <p:embed/>
                </p:oleObj>
              </mc:Choice>
              <mc:Fallback>
                <p:oleObj r:id="rId7" imgW="11557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1243013"/>
                        <a:ext cx="249078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矩形 1"/>
          <p:cNvSpPr>
            <a:spLocks noChangeArrowheads="1"/>
          </p:cNvSpPr>
          <p:nvPr/>
        </p:nvSpPr>
        <p:spPr bwMode="auto">
          <a:xfrm>
            <a:off x="2700338" y="5546725"/>
            <a:ext cx="60944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solidFill>
                  <a:srgbClr val="1C1C1C"/>
                </a:solidFill>
                <a:latin typeface="微软雅黑" panose="020B0503020204020204" pitchFamily="34" charset="-122"/>
              </a:rPr>
              <a:t>利用电子波矢和简约波矢的关系，电子在周期性势场中的波函数为布洛赫函数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60375" y="1055688"/>
            <a:ext cx="41910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Monotype Sorts" pitchFamily="2" charset="2"/>
              </a:rPr>
              <a:t>用简约波矢来表示能级 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43000" y="1760538"/>
            <a:ext cx="17240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电子的能级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1143000" y="2374900"/>
          <a:ext cx="70104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3" imgW="2537470" imgH="609543" progId="Equation.3">
                  <p:embed/>
                </p:oleObj>
              </mc:Choice>
              <mc:Fallback>
                <p:oleObj name="Equation" r:id="rId3" imgW="2537470" imgH="60954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374900"/>
                        <a:ext cx="70104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1219200" y="4222750"/>
          <a:ext cx="22098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r:id="rId5" imgW="837836" imgH="393529" progId="Equation.3">
                  <p:embed/>
                </p:oleObj>
              </mc:Choice>
              <mc:Fallback>
                <p:oleObj r:id="rId5" imgW="837836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222750"/>
                        <a:ext cx="22098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3708400" y="4437063"/>
            <a:ext cx="5086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28600" algn="l"/>
              </a:tabLst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28600" algn="l"/>
              </a:tabLst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28600" algn="l"/>
              </a:tabLst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——  m</a:t>
            </a:r>
            <a:r>
              <a:rPr kumimoji="1" lang="zh-CN" altLang="en-US" sz="2400">
                <a:latin typeface="微软雅黑" panose="020B0503020204020204" pitchFamily="34" charset="-122"/>
              </a:rPr>
              <a:t>为整数，对应于不同的能带</a:t>
            </a:r>
          </a:p>
        </p:txBody>
      </p:sp>
      <p:sp>
        <p:nvSpPr>
          <p:cNvPr id="61447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autoUpdateAnimBg="0" advAuto="0"/>
      <p:bldP spid="52228" grpId="0" build="p" autoUpdateAnimBg="0"/>
      <p:bldP spid="5223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87" name="Picture 15" descr="XCH004_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2674938"/>
            <a:ext cx="7226300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5"/>
          <p:cNvSpPr>
            <a:spLocks noChangeArrowheads="1"/>
          </p:cNvSpPr>
          <p:nvPr/>
        </p:nvSpPr>
        <p:spPr bwMode="auto">
          <a:xfrm>
            <a:off x="369888" y="1022350"/>
            <a:ext cx="35544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latin typeface="微软雅黑" panose="020B0503020204020204" pitchFamily="34" charset="-122"/>
              </a:rPr>
              <a:t>电子波矢</a:t>
            </a:r>
            <a:r>
              <a:rPr kumimoji="1" lang="en-US" altLang="zh-CN" sz="2000">
                <a:latin typeface="微软雅黑" panose="020B0503020204020204" pitchFamily="34" charset="-122"/>
              </a:rPr>
              <a:t>k</a:t>
            </a:r>
            <a:r>
              <a:rPr kumimoji="1" lang="zh-CN" altLang="en-US" sz="2000">
                <a:latin typeface="微软雅黑" panose="020B0503020204020204" pitchFamily="34" charset="-122"/>
              </a:rPr>
              <a:t>和简约波矢的</a:t>
            </a:r>
            <a:r>
              <a:rPr kumimoji="1" lang="zh-CN" altLang="en-US" sz="2000">
                <a:latin typeface="微软雅黑" panose="020B0503020204020204" pitchFamily="34" charset="-122"/>
                <a:sym typeface="Symbol" panose="05050102010706020507" pitchFamily="18" charset="2"/>
              </a:rPr>
              <a:t>关系 </a:t>
            </a:r>
          </a:p>
        </p:txBody>
      </p:sp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6496050" y="4648200"/>
          <a:ext cx="11699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Equation" r:id="rId4" imgW="723586" imgH="393529" progId="Equation.DSMT4">
                  <p:embed/>
                </p:oleObj>
              </mc:Choice>
              <mc:Fallback>
                <p:oleObj name="Equation" r:id="rId4" imgW="723586" imgH="393529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4648200"/>
                        <a:ext cx="11699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2" name="Object 10"/>
          <p:cNvGraphicFramePr>
            <a:graphicFrameLocks noChangeAspect="1"/>
          </p:cNvGraphicFramePr>
          <p:nvPr/>
        </p:nvGraphicFramePr>
        <p:xfrm>
          <a:off x="6065838" y="2868613"/>
          <a:ext cx="11684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Equation" r:id="rId6" imgW="723586" imgH="393529" progId="Equation.DSMT4">
                  <p:embed/>
                </p:oleObj>
              </mc:Choice>
              <mc:Fallback>
                <p:oleObj name="Equation" r:id="rId6" imgW="723586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5838" y="2868613"/>
                        <a:ext cx="11684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3" name="Object 11"/>
          <p:cNvGraphicFramePr>
            <a:graphicFrameLocks noChangeAspect="1"/>
          </p:cNvGraphicFramePr>
          <p:nvPr/>
        </p:nvGraphicFramePr>
        <p:xfrm>
          <a:off x="2170113" y="4648200"/>
          <a:ext cx="13335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8" imgW="825500" imgH="393700" progId="Equation.DSMT4">
                  <p:embed/>
                </p:oleObj>
              </mc:Choice>
              <mc:Fallback>
                <p:oleObj name="Equation" r:id="rId8" imgW="8255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113" y="4648200"/>
                        <a:ext cx="13335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4" name="Object 12"/>
          <p:cNvGraphicFramePr>
            <a:graphicFrameLocks noChangeAspect="1"/>
          </p:cNvGraphicFramePr>
          <p:nvPr/>
        </p:nvGraphicFramePr>
        <p:xfrm>
          <a:off x="2673350" y="2868613"/>
          <a:ext cx="13350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Equation" r:id="rId10" imgW="825500" imgH="393700" progId="Equation.DSMT4">
                  <p:embed/>
                </p:oleObj>
              </mc:Choice>
              <mc:Fallback>
                <p:oleObj name="Equation" r:id="rId10" imgW="8255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350" y="2868613"/>
                        <a:ext cx="13350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2473" name="Object 15"/>
          <p:cNvGraphicFramePr>
            <a:graphicFrameLocks noChangeAspect="1"/>
          </p:cNvGraphicFramePr>
          <p:nvPr/>
        </p:nvGraphicFramePr>
        <p:xfrm>
          <a:off x="3508375" y="1571625"/>
          <a:ext cx="173196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Equation" r:id="rId12" imgW="1282700" imgH="812800" progId="Equation.DSMT4">
                  <p:embed/>
                </p:oleObj>
              </mc:Choice>
              <mc:Fallback>
                <p:oleObj name="Equation" r:id="rId12" imgW="1282700" imgH="812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1571625"/>
                        <a:ext cx="173196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17"/>
          <p:cNvGraphicFramePr>
            <a:graphicFrameLocks noChangeAspect="1"/>
          </p:cNvGraphicFramePr>
          <p:nvPr/>
        </p:nvGraphicFramePr>
        <p:xfrm>
          <a:off x="5883275" y="1552575"/>
          <a:ext cx="18732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Equation" r:id="rId14" imgW="1269449" imgH="812447" progId="Equation.DSMT4">
                  <p:embed/>
                </p:oleObj>
              </mc:Choice>
              <mc:Fallback>
                <p:oleObj name="Equation" r:id="rId14" imgW="1269449" imgH="81244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275" y="1552575"/>
                        <a:ext cx="18732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Text Box 9"/>
          <p:cNvSpPr txBox="1">
            <a:spLocks noChangeArrowheads="1"/>
          </p:cNvSpPr>
          <p:nvPr/>
        </p:nvSpPr>
        <p:spPr bwMode="auto">
          <a:xfrm>
            <a:off x="396875" y="1484313"/>
            <a:ext cx="2759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第</a:t>
            </a:r>
            <a:r>
              <a:rPr lang="en-US" altLang="zh-CN" sz="1800">
                <a:solidFill>
                  <a:srgbClr val="800000"/>
                </a:solidFill>
                <a:latin typeface="微软雅黑" panose="020B0503020204020204" pitchFamily="34" charset="-122"/>
              </a:rPr>
              <a:t>n</a:t>
            </a:r>
            <a:r>
              <a:rPr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个能带的电子波矢为</a:t>
            </a:r>
          </a:p>
        </p:txBody>
      </p:sp>
      <p:pic>
        <p:nvPicPr>
          <p:cNvPr id="62476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"/>
          <a:stretch>
            <a:fillRect/>
          </a:stretch>
        </p:blipFill>
        <p:spPr bwMode="auto">
          <a:xfrm>
            <a:off x="1568450" y="1852613"/>
            <a:ext cx="15732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23850" y="958850"/>
            <a:ext cx="8243888" cy="525463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dirty="0" smtClean="0">
                <a:latin typeface="微软雅黑" panose="020B0503020204020204" pitchFamily="34" charset="-122"/>
              </a:rPr>
              <a:t>微扰理论</a:t>
            </a:r>
            <a:r>
              <a:rPr kumimoji="1" lang="zh-CN" altLang="en-US" sz="2800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非简并条件</a:t>
            </a:r>
            <a:r>
              <a:rPr kumimoji="1" lang="zh-CN" altLang="en-US" sz="2800" dirty="0" smtClean="0">
                <a:latin typeface="微软雅黑" panose="020B0503020204020204" pitchFamily="34" charset="-122"/>
              </a:rPr>
              <a:t>下的主要公式</a:t>
            </a:r>
            <a:endParaRPr kumimoji="1"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504834" name="Rectangle 2"/>
          <p:cNvSpPr>
            <a:spLocks noChangeArrowheads="1"/>
          </p:cNvSpPr>
          <p:nvPr/>
        </p:nvSpPr>
        <p:spPr bwMode="auto">
          <a:xfrm>
            <a:off x="6405563" y="3209925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  <p:sp>
        <p:nvSpPr>
          <p:cNvPr id="504835" name="Rectangle 3"/>
          <p:cNvSpPr>
            <a:spLocks noChangeArrowheads="1"/>
          </p:cNvSpPr>
          <p:nvPr/>
        </p:nvSpPr>
        <p:spPr bwMode="auto">
          <a:xfrm>
            <a:off x="5929313" y="2538413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128713" y="284321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能量本征值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3186113" y="2005013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零级近似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3186113" y="2690813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一级修正</a:t>
            </a:r>
          </a:p>
        </p:txBody>
      </p:sp>
      <p:sp>
        <p:nvSpPr>
          <p:cNvPr id="25608" name="Text Box 9"/>
          <p:cNvSpPr txBox="1">
            <a:spLocks noChangeArrowheads="1"/>
          </p:cNvSpPr>
          <p:nvPr/>
        </p:nvSpPr>
        <p:spPr bwMode="auto">
          <a:xfrm>
            <a:off x="3262313" y="3605213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二级修正</a:t>
            </a:r>
          </a:p>
        </p:txBody>
      </p:sp>
      <p:graphicFrame>
        <p:nvGraphicFramePr>
          <p:cNvPr id="25609" name="Object 10"/>
          <p:cNvGraphicFramePr>
            <a:graphicFrameLocks noChangeAspect="1"/>
          </p:cNvGraphicFramePr>
          <p:nvPr/>
        </p:nvGraphicFramePr>
        <p:xfrm>
          <a:off x="5143500" y="1700213"/>
          <a:ext cx="3605213" cy="438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3" imgW="1816100" imgH="2209800" progId="Equation.3">
                  <p:embed/>
                </p:oleObj>
              </mc:Choice>
              <mc:Fallback>
                <p:oleObj name="Equation" r:id="rId3" imgW="1816100" imgH="2209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700213"/>
                        <a:ext cx="3605213" cy="438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Text Box 12"/>
          <p:cNvSpPr txBox="1">
            <a:spLocks noChangeArrowheads="1"/>
          </p:cNvSpPr>
          <p:nvPr/>
        </p:nvSpPr>
        <p:spPr bwMode="auto">
          <a:xfrm>
            <a:off x="1128713" y="4900613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电子波函数</a:t>
            </a:r>
          </a:p>
        </p:txBody>
      </p:sp>
      <p:sp>
        <p:nvSpPr>
          <p:cNvPr id="25611" name="Text Box 13"/>
          <p:cNvSpPr txBox="1">
            <a:spLocks noChangeArrowheads="1"/>
          </p:cNvSpPr>
          <p:nvPr/>
        </p:nvSpPr>
        <p:spPr bwMode="auto">
          <a:xfrm>
            <a:off x="3338513" y="5434013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一级修正</a:t>
            </a:r>
          </a:p>
        </p:txBody>
      </p:sp>
      <p:sp>
        <p:nvSpPr>
          <p:cNvPr id="25612" name="Text Box 14"/>
          <p:cNvSpPr txBox="1">
            <a:spLocks noChangeArrowheads="1"/>
          </p:cNvSpPr>
          <p:nvPr/>
        </p:nvSpPr>
        <p:spPr bwMode="auto">
          <a:xfrm>
            <a:off x="3262313" y="4443413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零级近似</a:t>
            </a:r>
          </a:p>
        </p:txBody>
      </p:sp>
      <p:sp>
        <p:nvSpPr>
          <p:cNvPr id="25613" name="Text Box 16"/>
          <p:cNvSpPr txBox="1">
            <a:spLocks noChangeArrowheads="1"/>
          </p:cNvSpPr>
          <p:nvPr/>
        </p:nvSpPr>
        <p:spPr bwMode="auto">
          <a:xfrm>
            <a:off x="361950" y="2843213"/>
            <a:ext cx="55403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微扰理论重要公式</a:t>
            </a:r>
          </a:p>
        </p:txBody>
      </p:sp>
      <p:sp>
        <p:nvSpPr>
          <p:cNvPr id="25614" name="AutoShape 17"/>
          <p:cNvSpPr>
            <a:spLocks/>
          </p:cNvSpPr>
          <p:nvPr/>
        </p:nvSpPr>
        <p:spPr bwMode="auto">
          <a:xfrm>
            <a:off x="900113" y="2614613"/>
            <a:ext cx="381000" cy="2971800"/>
          </a:xfrm>
          <a:prstGeom prst="leftBrace">
            <a:avLst>
              <a:gd name="adj1" fmla="val 24989"/>
              <a:gd name="adj2" fmla="val 50000"/>
            </a:avLst>
          </a:prstGeom>
          <a:noFill/>
          <a:ln w="508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615" name="AutoShape 17"/>
          <p:cNvSpPr>
            <a:spLocks/>
          </p:cNvSpPr>
          <p:nvPr/>
        </p:nvSpPr>
        <p:spPr bwMode="auto">
          <a:xfrm>
            <a:off x="2843213" y="2005013"/>
            <a:ext cx="381000" cy="2095500"/>
          </a:xfrm>
          <a:prstGeom prst="leftBrace">
            <a:avLst>
              <a:gd name="adj1" fmla="val 25005"/>
              <a:gd name="adj2" fmla="val 50000"/>
            </a:avLst>
          </a:prstGeom>
          <a:noFill/>
          <a:ln w="508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616" name="AutoShape 17"/>
          <p:cNvSpPr>
            <a:spLocks/>
          </p:cNvSpPr>
          <p:nvPr/>
        </p:nvSpPr>
        <p:spPr bwMode="auto">
          <a:xfrm>
            <a:off x="2881313" y="4443413"/>
            <a:ext cx="381000" cy="1447800"/>
          </a:xfrm>
          <a:prstGeom prst="leftBrace">
            <a:avLst>
              <a:gd name="adj1" fmla="val 24999"/>
              <a:gd name="adj2" fmla="val 50000"/>
            </a:avLst>
          </a:prstGeom>
          <a:noFill/>
          <a:ln w="508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617" name="矩形 2"/>
          <p:cNvSpPr>
            <a:spLocks noChangeArrowheads="1"/>
          </p:cNvSpPr>
          <p:nvPr/>
        </p:nvSpPr>
        <p:spPr bwMode="auto">
          <a:xfrm>
            <a:off x="395288" y="1557338"/>
            <a:ext cx="8424862" cy="4967287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0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50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4" grpId="0" animBg="1"/>
      <p:bldP spid="5048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496888" y="3297238"/>
            <a:ext cx="44196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第一能带位于简约布里渊区，其它能带可以通过倒格矢</a:t>
            </a:r>
          </a:p>
        </p:txBody>
      </p:sp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2960688" y="4149725"/>
          <a:ext cx="116522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Equation" r:id="rId3" imgW="672808" imgH="393529" progId="Equation.3">
                  <p:embed/>
                </p:oleObj>
              </mc:Choice>
              <mc:Fallback>
                <p:oleObj name="Equation" r:id="rId3" imgW="672808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88" y="4149725"/>
                        <a:ext cx="116522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527050" y="4935538"/>
            <a:ext cx="41894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移到简约布里渊区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527050" y="5453063"/>
            <a:ext cx="4389438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得到所有能带在简约布里渊区的图像</a:t>
            </a:r>
          </a:p>
        </p:txBody>
      </p:sp>
      <p:sp>
        <p:nvSpPr>
          <p:cNvPr id="63494" name="Rectangle 10"/>
          <p:cNvSpPr>
            <a:spLocks noChangeArrowheads="1"/>
          </p:cNvSpPr>
          <p:nvPr/>
        </p:nvSpPr>
        <p:spPr bwMode="auto">
          <a:xfrm>
            <a:off x="492125" y="1509713"/>
            <a:ext cx="4424363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tabLst>
                <a:tab pos="228600" algn="l"/>
              </a:tabLst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28600" algn="l"/>
              </a:tabLst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28600" algn="l"/>
              </a:tabLst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>
                <a:solidFill>
                  <a:srgbClr val="0207CA"/>
                </a:solidFill>
                <a:latin typeface="微软雅黑" panose="020B0503020204020204" pitchFamily="34" charset="-122"/>
              </a:rPr>
              <a:t>简约波矢</a:t>
            </a:r>
            <a:r>
              <a:rPr kumimoji="1" lang="zh-CN" altLang="en-US" sz="2000">
                <a:latin typeface="微软雅黑" panose="020B0503020204020204" pitchFamily="34" charset="-122"/>
              </a:rPr>
              <a:t>的取值被限制在简约布里渊区，要标志一个状态需要表明：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</a:rPr>
              <a:t>1)  </a:t>
            </a:r>
            <a:r>
              <a:rPr kumimoji="1" lang="zh-CN" altLang="en-US" sz="2000">
                <a:latin typeface="微软雅黑" panose="020B0503020204020204" pitchFamily="34" charset="-122"/>
              </a:rPr>
              <a:t>它属于哪一个能带（能带标号）</a:t>
            </a:r>
          </a:p>
          <a:p>
            <a:pPr algn="just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>
                <a:latin typeface="微软雅黑" panose="020B0503020204020204" pitchFamily="34" charset="-122"/>
              </a:rPr>
              <a:t>2)  </a:t>
            </a:r>
            <a:r>
              <a:rPr kumimoji="1" lang="zh-CN" altLang="en-US" sz="2000">
                <a:latin typeface="微软雅黑" panose="020B0503020204020204" pitchFamily="34" charset="-122"/>
              </a:rPr>
              <a:t>它的简约波矢      </a:t>
            </a:r>
            <a:r>
              <a:rPr kumimoji="1" lang="zh-CN" altLang="en-US" sz="2000">
                <a:latin typeface="微软雅黑" panose="020B0503020204020204" pitchFamily="34" charset="-122"/>
                <a:sym typeface="Symbol" panose="05050102010706020507" pitchFamily="18" charset="2"/>
              </a:rPr>
              <a:t>是什么？</a:t>
            </a:r>
          </a:p>
        </p:txBody>
      </p:sp>
      <p:graphicFrame>
        <p:nvGraphicFramePr>
          <p:cNvPr id="63495" name="Object 11"/>
          <p:cNvGraphicFramePr>
            <a:graphicFrameLocks noChangeAspect="1"/>
          </p:cNvGraphicFramePr>
          <p:nvPr/>
        </p:nvGraphicFramePr>
        <p:xfrm>
          <a:off x="2616200" y="2622550"/>
          <a:ext cx="3444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Equation" r:id="rId5" imgW="139639" imgH="203112" progId="Equation.3">
                  <p:embed/>
                </p:oleObj>
              </mc:Choice>
              <mc:Fallback>
                <p:oleObj name="Equation" r:id="rId5" imgW="139639" imgH="2031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2622550"/>
                        <a:ext cx="3444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1" name="Object 13"/>
          <p:cNvGraphicFramePr>
            <a:graphicFrameLocks noChangeAspect="1"/>
          </p:cNvGraphicFramePr>
          <p:nvPr/>
        </p:nvGraphicFramePr>
        <p:xfrm>
          <a:off x="865188" y="4257675"/>
          <a:ext cx="14541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公式" r:id="rId7" imgW="634680" imgH="203040" progId="Equation.3">
                  <p:embed/>
                </p:oleObj>
              </mc:Choice>
              <mc:Fallback>
                <p:oleObj name="公式" r:id="rId7" imgW="63468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4257675"/>
                        <a:ext cx="14541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7" name="Picture 4" descr="XCH004_00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1412875"/>
            <a:ext cx="3646487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8" name="Rectangle 7"/>
          <p:cNvSpPr>
            <a:spLocks noChangeArrowheads="1"/>
          </p:cNvSpPr>
          <p:nvPr/>
        </p:nvSpPr>
        <p:spPr bwMode="auto">
          <a:xfrm>
            <a:off x="5080000" y="6156325"/>
            <a:ext cx="37274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0207CA"/>
                </a:solidFill>
                <a:latin typeface="微软雅黑" panose="020B0503020204020204" pitchFamily="34" charset="-122"/>
              </a:rPr>
              <a:t>简约区图示</a:t>
            </a:r>
            <a:r>
              <a:rPr kumimoji="1" lang="en-US" altLang="zh-CN" sz="1800">
                <a:latin typeface="微软雅黑" panose="020B0503020204020204" pitchFamily="34" charset="-122"/>
              </a:rPr>
              <a:t>(</a:t>
            </a:r>
            <a:r>
              <a:rPr kumimoji="1" lang="zh-CN" altLang="en-US" sz="1800">
                <a:solidFill>
                  <a:srgbClr val="C00000"/>
                </a:solidFill>
                <a:latin typeface="微软雅黑" panose="020B0503020204020204" pitchFamily="34" charset="-122"/>
              </a:rPr>
              <a:t>多值函数</a:t>
            </a:r>
            <a:r>
              <a:rPr kumimoji="1" lang="en-US" altLang="zh-CN" sz="1800">
                <a:latin typeface="微软雅黑" panose="020B0503020204020204" pitchFamily="34" charset="-122"/>
              </a:rPr>
              <a:t>)</a:t>
            </a:r>
          </a:p>
        </p:txBody>
      </p:sp>
      <p:sp>
        <p:nvSpPr>
          <p:cNvPr id="63499" name="矩形 5"/>
          <p:cNvSpPr>
            <a:spLocks noChangeArrowheads="1"/>
          </p:cNvSpPr>
          <p:nvPr/>
        </p:nvSpPr>
        <p:spPr bwMode="auto">
          <a:xfrm>
            <a:off x="369888" y="1404938"/>
            <a:ext cx="8424862" cy="51149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69888" y="879475"/>
            <a:ext cx="84486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kern="0" dirty="0" smtClean="0">
                <a:effectLst/>
                <a:latin typeface="微软雅黑" panose="020B0503020204020204" pitchFamily="34" charset="-122"/>
              </a:rPr>
              <a:t>能带表示</a:t>
            </a:r>
            <a:r>
              <a:rPr lang="zh-CN" altLang="en-US" sz="2600" kern="0" dirty="0">
                <a:effectLst/>
                <a:latin typeface="微软雅黑" panose="020B0503020204020204" pitchFamily="34" charset="-122"/>
              </a:rPr>
              <a:t>之二</a:t>
            </a:r>
            <a:r>
              <a:rPr lang="en-US" altLang="zh-CN" sz="2600" kern="0" dirty="0" smtClean="0">
                <a:effectLst/>
                <a:latin typeface="微软雅黑" panose="020B0503020204020204" pitchFamily="34" charset="-122"/>
              </a:rPr>
              <a:t>——</a:t>
            </a:r>
            <a:r>
              <a:rPr kumimoji="1" lang="zh-CN" altLang="en-US" sz="2600" kern="0" dirty="0">
                <a:solidFill>
                  <a:srgbClr val="0207CA"/>
                </a:solidFill>
                <a:latin typeface="微软雅黑" panose="020B0503020204020204" pitchFamily="34" charset="-122"/>
              </a:rPr>
              <a:t>简约</a:t>
            </a:r>
            <a:r>
              <a:rPr kumimoji="1" lang="zh-CN" altLang="en-US" sz="2600" kern="0" dirty="0" smtClean="0">
                <a:solidFill>
                  <a:srgbClr val="0207CA"/>
                </a:solidFill>
                <a:latin typeface="微软雅黑" panose="020B0503020204020204" pitchFamily="34" charset="-122"/>
              </a:rPr>
              <a:t>区图示</a:t>
            </a:r>
            <a:endParaRPr lang="zh-CN" altLang="en-US" sz="2600" kern="0" dirty="0" smtClean="0">
              <a:solidFill>
                <a:srgbClr val="0207CA"/>
              </a:solidFill>
              <a:effectLst/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3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 build="p" autoUpdateAnimBg="0"/>
      <p:bldP spid="53256" grpId="0" build="p" autoUpdateAnimBg="0" advAuto="0"/>
      <p:bldP spid="53257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411163" y="1108075"/>
            <a:ext cx="8774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2400">
                <a:latin typeface="微软雅黑" panose="020B0503020204020204" pitchFamily="34" charset="-122"/>
                <a:sym typeface="Monotype Sorts" pitchFamily="2" charset="2"/>
              </a:rPr>
              <a:t>用简约波矢来表示零级波函数</a:t>
            </a:r>
          </a:p>
        </p:txBody>
      </p:sp>
      <p:graphicFrame>
        <p:nvGraphicFramePr>
          <p:cNvPr id="57351" name="Object 7"/>
          <p:cNvGraphicFramePr>
            <a:graphicFrameLocks noChangeAspect="1"/>
          </p:cNvGraphicFramePr>
          <p:nvPr/>
        </p:nvGraphicFramePr>
        <p:xfrm>
          <a:off x="2813050" y="1836738"/>
          <a:ext cx="2514600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r:id="rId3" imgW="899294" imgH="403803" progId="Equation.3">
                  <p:embed/>
                </p:oleObj>
              </mc:Choice>
              <mc:Fallback>
                <p:oleObj r:id="rId3" imgW="899294" imgH="40380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1836738"/>
                        <a:ext cx="2514600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2795588" y="4208463"/>
          <a:ext cx="3751262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Equation" r:id="rId5" imgW="1447172" imgH="495085" progId="Equation.3">
                  <p:embed/>
                </p:oleObj>
              </mc:Choice>
              <mc:Fallback>
                <p:oleObj name="Equation" r:id="rId5" imgW="1447172" imgH="4950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208463"/>
                        <a:ext cx="3751262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EAC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908050" y="2085975"/>
            <a:ext cx="2209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  <a:sym typeface="Monotype Sorts" pitchFamily="2" charset="2"/>
              </a:rPr>
              <a:t>零级波函数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2813050" y="2944813"/>
          <a:ext cx="220980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" r:id="rId7" imgW="837836" imgH="393529" progId="Equation.3">
                  <p:embed/>
                </p:oleObj>
              </mc:Choice>
              <mc:Fallback>
                <p:oleObj r:id="rId7" imgW="837836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2944813"/>
                        <a:ext cx="2209800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9" name="Rectangle 10"/>
          <p:cNvSpPr>
            <a:spLocks noChangeArrowheads="1"/>
          </p:cNvSpPr>
          <p:nvPr/>
        </p:nvSpPr>
        <p:spPr bwMode="auto">
          <a:xfrm>
            <a:off x="2279650" y="3206750"/>
            <a:ext cx="56864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Monotype Sorts" pitchFamily="2" charset="2"/>
              </a:rPr>
              <a:t>将                             代入得到</a:t>
            </a: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611188" y="5495925"/>
            <a:ext cx="7129462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  <a:sym typeface="Monotype Sorts" pitchFamily="2" charset="2"/>
              </a:rPr>
              <a:t>与用简约波矢表示能带一样，必须指明波函数属于哪一个能带</a:t>
            </a:r>
          </a:p>
        </p:txBody>
      </p:sp>
      <p:sp>
        <p:nvSpPr>
          <p:cNvPr id="64521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7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2" grpId="0" build="p" autoUpdateAnimBg="0" advAuto="0"/>
      <p:bldP spid="57353" grpId="0" build="p" autoUpdateAnimBg="0"/>
      <p:bldP spid="57356" grpId="0" build="p" autoUpdateAnimBg="0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39" name="Picture 19" descr="XCH004_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412875"/>
            <a:ext cx="393382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4"/>
          <p:cNvSpPr>
            <a:spLocks noChangeArrowheads="1"/>
          </p:cNvSpPr>
          <p:nvPr/>
        </p:nvSpPr>
        <p:spPr bwMode="auto">
          <a:xfrm>
            <a:off x="341313" y="1460500"/>
            <a:ext cx="4516437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</a:rPr>
              <a:t>周期性势场的起伏只使得不同能带相同简约波矢    </a:t>
            </a:r>
            <a:r>
              <a:rPr kumimoji="1" lang="zh-CN" altLang="en-US" sz="1800">
                <a:latin typeface="微软雅黑" panose="020B0503020204020204" pitchFamily="34" charset="-122"/>
                <a:sym typeface="Symbol" panose="05050102010706020507" pitchFamily="18" charset="2"/>
              </a:rPr>
              <a:t>的状态之间的相互影响</a:t>
            </a:r>
          </a:p>
        </p:txBody>
      </p:sp>
      <p:graphicFrame>
        <p:nvGraphicFramePr>
          <p:cNvPr id="65540" name="Object 8"/>
          <p:cNvGraphicFramePr>
            <a:graphicFrameLocks noChangeAspect="1"/>
          </p:cNvGraphicFramePr>
          <p:nvPr/>
        </p:nvGraphicFramePr>
        <p:xfrm>
          <a:off x="1679575" y="1906588"/>
          <a:ext cx="3063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8" name="公式" r:id="rId4" imgW="152334" imgH="190417" progId="Equation.3">
                  <p:embed/>
                </p:oleObj>
              </mc:Choice>
              <mc:Fallback>
                <p:oleObj name="公式" r:id="rId4" imgW="152334" imgH="19041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1906588"/>
                        <a:ext cx="3063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Rectangle 7"/>
          <p:cNvSpPr>
            <a:spLocks noChangeArrowheads="1"/>
          </p:cNvSpPr>
          <p:nvPr/>
        </p:nvSpPr>
        <p:spPr bwMode="auto">
          <a:xfrm>
            <a:off x="341313" y="2344738"/>
            <a:ext cx="4564062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  <a:sym typeface="Symbol" panose="05050102010706020507" pitchFamily="18" charset="2"/>
              </a:rPr>
              <a:t>对于一般的   （远离布里渊边界）这些状态间的能量相差较大，在近自由电子近似的微扰计算中，采用非简并微扰</a:t>
            </a:r>
          </a:p>
        </p:txBody>
      </p:sp>
      <p:graphicFrame>
        <p:nvGraphicFramePr>
          <p:cNvPr id="65542" name="Object 10"/>
          <p:cNvGraphicFramePr>
            <a:graphicFrameLocks noChangeAspect="1"/>
          </p:cNvGraphicFramePr>
          <p:nvPr/>
        </p:nvGraphicFramePr>
        <p:xfrm>
          <a:off x="1985963" y="2384425"/>
          <a:ext cx="2825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9" name="Equation" r:id="rId6" imgW="139639" imgH="203112" progId="Equation.3">
                  <p:embed/>
                </p:oleObj>
              </mc:Choice>
              <mc:Fallback>
                <p:oleObj name="Equation" r:id="rId6" imgW="139639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2384425"/>
                        <a:ext cx="28257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2" name="Object 12"/>
          <p:cNvGraphicFramePr>
            <a:graphicFrameLocks noChangeAspect="1"/>
          </p:cNvGraphicFramePr>
          <p:nvPr/>
        </p:nvGraphicFramePr>
        <p:xfrm>
          <a:off x="7302500" y="750888"/>
          <a:ext cx="15081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0" name="Equation" r:id="rId8" imgW="850531" imgH="393529" progId="Equation.3">
                  <p:embed/>
                </p:oleObj>
              </mc:Choice>
              <mc:Fallback>
                <p:oleObj name="Equation" r:id="rId8" imgW="850531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0" y="750888"/>
                        <a:ext cx="1508125" cy="703262"/>
                      </a:xfrm>
                      <a:prstGeom prst="rect">
                        <a:avLst/>
                      </a:prstGeom>
                      <a:solidFill>
                        <a:srgbClr val="AD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任意多边形 5"/>
          <p:cNvSpPr/>
          <p:nvPr/>
        </p:nvSpPr>
        <p:spPr bwMode="auto">
          <a:xfrm>
            <a:off x="6673753" y="1729809"/>
            <a:ext cx="1296776" cy="4257371"/>
          </a:xfrm>
          <a:custGeom>
            <a:avLst/>
            <a:gdLst>
              <a:gd name="connsiteX0" fmla="*/ 121 w 1425069"/>
              <a:gd name="connsiteY0" fmla="*/ 4442460 h 4442460"/>
              <a:gd name="connsiteX1" fmla="*/ 160141 w 1425069"/>
              <a:gd name="connsiteY1" fmla="*/ 4419600 h 4442460"/>
              <a:gd name="connsiteX2" fmla="*/ 343021 w 1425069"/>
              <a:gd name="connsiteY2" fmla="*/ 4366260 h 4442460"/>
              <a:gd name="connsiteX3" fmla="*/ 609721 w 1425069"/>
              <a:gd name="connsiteY3" fmla="*/ 4251960 h 4442460"/>
              <a:gd name="connsiteX4" fmla="*/ 868801 w 1425069"/>
              <a:gd name="connsiteY4" fmla="*/ 4130040 h 4442460"/>
              <a:gd name="connsiteX5" fmla="*/ 1044061 w 1425069"/>
              <a:gd name="connsiteY5" fmla="*/ 4038600 h 4442460"/>
              <a:gd name="connsiteX6" fmla="*/ 1249801 w 1425069"/>
              <a:gd name="connsiteY6" fmla="*/ 3970020 h 4442460"/>
              <a:gd name="connsiteX7" fmla="*/ 1417441 w 1425069"/>
              <a:gd name="connsiteY7" fmla="*/ 3901440 h 4442460"/>
              <a:gd name="connsiteX8" fmla="*/ 1295521 w 1425069"/>
              <a:gd name="connsiteY8" fmla="*/ 3878580 h 4442460"/>
              <a:gd name="connsiteX9" fmla="*/ 1143121 w 1425069"/>
              <a:gd name="connsiteY9" fmla="*/ 3779520 h 4442460"/>
              <a:gd name="connsiteX10" fmla="*/ 868801 w 1425069"/>
              <a:gd name="connsiteY10" fmla="*/ 3550920 h 4442460"/>
              <a:gd name="connsiteX11" fmla="*/ 503041 w 1425069"/>
              <a:gd name="connsiteY11" fmla="*/ 3268980 h 4442460"/>
              <a:gd name="connsiteX12" fmla="*/ 282061 w 1425069"/>
              <a:gd name="connsiteY12" fmla="*/ 3070860 h 4442460"/>
              <a:gd name="connsiteX13" fmla="*/ 129661 w 1425069"/>
              <a:gd name="connsiteY13" fmla="*/ 2941320 h 4442460"/>
              <a:gd name="connsiteX14" fmla="*/ 121 w 1425069"/>
              <a:gd name="connsiteY14" fmla="*/ 2849880 h 4442460"/>
              <a:gd name="connsiteX15" fmla="*/ 152521 w 1425069"/>
              <a:gd name="connsiteY15" fmla="*/ 2758440 h 4442460"/>
              <a:gd name="connsiteX16" fmla="*/ 320161 w 1425069"/>
              <a:gd name="connsiteY16" fmla="*/ 2606040 h 4442460"/>
              <a:gd name="connsiteX17" fmla="*/ 480181 w 1425069"/>
              <a:gd name="connsiteY17" fmla="*/ 2415540 h 4442460"/>
              <a:gd name="connsiteX18" fmla="*/ 807841 w 1425069"/>
              <a:gd name="connsiteY18" fmla="*/ 2080260 h 4442460"/>
              <a:gd name="connsiteX19" fmla="*/ 1021201 w 1425069"/>
              <a:gd name="connsiteY19" fmla="*/ 1828800 h 4442460"/>
              <a:gd name="connsiteX20" fmla="*/ 1211701 w 1425069"/>
              <a:gd name="connsiteY20" fmla="*/ 1653540 h 4442460"/>
              <a:gd name="connsiteX21" fmla="*/ 1425061 w 1425069"/>
              <a:gd name="connsiteY21" fmla="*/ 1508760 h 4442460"/>
              <a:gd name="connsiteX22" fmla="*/ 1219321 w 1425069"/>
              <a:gd name="connsiteY22" fmla="*/ 1455420 h 4442460"/>
              <a:gd name="connsiteX23" fmla="*/ 1013581 w 1425069"/>
              <a:gd name="connsiteY23" fmla="*/ 1173480 h 4442460"/>
              <a:gd name="connsiteX24" fmla="*/ 457321 w 1425069"/>
              <a:gd name="connsiteY24" fmla="*/ 502920 h 4442460"/>
              <a:gd name="connsiteX25" fmla="*/ 129661 w 1425069"/>
              <a:gd name="connsiteY25" fmla="*/ 106680 h 4442460"/>
              <a:gd name="connsiteX26" fmla="*/ 7741 w 1425069"/>
              <a:gd name="connsiteY26" fmla="*/ 0 h 4442460"/>
              <a:gd name="connsiteX27" fmla="*/ 7741 w 1425069"/>
              <a:gd name="connsiteY27" fmla="*/ 0 h 44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25069" h="4442460">
                <a:moveTo>
                  <a:pt x="121" y="4442460"/>
                </a:moveTo>
                <a:cubicBezTo>
                  <a:pt x="51556" y="4437380"/>
                  <a:pt x="102991" y="4432300"/>
                  <a:pt x="160141" y="4419600"/>
                </a:cubicBezTo>
                <a:cubicBezTo>
                  <a:pt x="217291" y="4406900"/>
                  <a:pt x="268091" y="4394200"/>
                  <a:pt x="343021" y="4366260"/>
                </a:cubicBezTo>
                <a:cubicBezTo>
                  <a:pt x="417951" y="4338320"/>
                  <a:pt x="522091" y="4291330"/>
                  <a:pt x="609721" y="4251960"/>
                </a:cubicBezTo>
                <a:cubicBezTo>
                  <a:pt x="697351" y="4212590"/>
                  <a:pt x="796411" y="4165600"/>
                  <a:pt x="868801" y="4130040"/>
                </a:cubicBezTo>
                <a:cubicBezTo>
                  <a:pt x="941191" y="4094480"/>
                  <a:pt x="980561" y="4065270"/>
                  <a:pt x="1044061" y="4038600"/>
                </a:cubicBezTo>
                <a:cubicBezTo>
                  <a:pt x="1107561" y="4011930"/>
                  <a:pt x="1187571" y="3992880"/>
                  <a:pt x="1249801" y="3970020"/>
                </a:cubicBezTo>
                <a:cubicBezTo>
                  <a:pt x="1312031" y="3947160"/>
                  <a:pt x="1409821" y="3916680"/>
                  <a:pt x="1417441" y="3901440"/>
                </a:cubicBezTo>
                <a:cubicBezTo>
                  <a:pt x="1425061" y="3886200"/>
                  <a:pt x="1341241" y="3898900"/>
                  <a:pt x="1295521" y="3878580"/>
                </a:cubicBezTo>
                <a:cubicBezTo>
                  <a:pt x="1249801" y="3858260"/>
                  <a:pt x="1214241" y="3834130"/>
                  <a:pt x="1143121" y="3779520"/>
                </a:cubicBezTo>
                <a:cubicBezTo>
                  <a:pt x="1072001" y="3724910"/>
                  <a:pt x="975481" y="3636010"/>
                  <a:pt x="868801" y="3550920"/>
                </a:cubicBezTo>
                <a:cubicBezTo>
                  <a:pt x="762121" y="3465830"/>
                  <a:pt x="600831" y="3348990"/>
                  <a:pt x="503041" y="3268980"/>
                </a:cubicBezTo>
                <a:cubicBezTo>
                  <a:pt x="405251" y="3188970"/>
                  <a:pt x="344291" y="3125470"/>
                  <a:pt x="282061" y="3070860"/>
                </a:cubicBezTo>
                <a:cubicBezTo>
                  <a:pt x="219831" y="3016250"/>
                  <a:pt x="176651" y="2978150"/>
                  <a:pt x="129661" y="2941320"/>
                </a:cubicBezTo>
                <a:cubicBezTo>
                  <a:pt x="82671" y="2904490"/>
                  <a:pt x="-3689" y="2880360"/>
                  <a:pt x="121" y="2849880"/>
                </a:cubicBezTo>
                <a:cubicBezTo>
                  <a:pt x="3931" y="2819400"/>
                  <a:pt x="99181" y="2799080"/>
                  <a:pt x="152521" y="2758440"/>
                </a:cubicBezTo>
                <a:cubicBezTo>
                  <a:pt x="205861" y="2717800"/>
                  <a:pt x="265551" y="2663190"/>
                  <a:pt x="320161" y="2606040"/>
                </a:cubicBezTo>
                <a:cubicBezTo>
                  <a:pt x="374771" y="2548890"/>
                  <a:pt x="398901" y="2503170"/>
                  <a:pt x="480181" y="2415540"/>
                </a:cubicBezTo>
                <a:cubicBezTo>
                  <a:pt x="561461" y="2327910"/>
                  <a:pt x="717671" y="2178050"/>
                  <a:pt x="807841" y="2080260"/>
                </a:cubicBezTo>
                <a:cubicBezTo>
                  <a:pt x="898011" y="1982470"/>
                  <a:pt x="953891" y="1899920"/>
                  <a:pt x="1021201" y="1828800"/>
                </a:cubicBezTo>
                <a:cubicBezTo>
                  <a:pt x="1088511" y="1757680"/>
                  <a:pt x="1144391" y="1706880"/>
                  <a:pt x="1211701" y="1653540"/>
                </a:cubicBezTo>
                <a:cubicBezTo>
                  <a:pt x="1279011" y="1600200"/>
                  <a:pt x="1423791" y="1541780"/>
                  <a:pt x="1425061" y="1508760"/>
                </a:cubicBezTo>
                <a:cubicBezTo>
                  <a:pt x="1426331" y="1475740"/>
                  <a:pt x="1287901" y="1511300"/>
                  <a:pt x="1219321" y="1455420"/>
                </a:cubicBezTo>
                <a:cubicBezTo>
                  <a:pt x="1150741" y="1399540"/>
                  <a:pt x="1140581" y="1332230"/>
                  <a:pt x="1013581" y="1173480"/>
                </a:cubicBezTo>
                <a:cubicBezTo>
                  <a:pt x="886581" y="1014730"/>
                  <a:pt x="457321" y="502920"/>
                  <a:pt x="457321" y="502920"/>
                </a:cubicBezTo>
                <a:cubicBezTo>
                  <a:pt x="310001" y="325120"/>
                  <a:pt x="204591" y="190500"/>
                  <a:pt x="129661" y="106680"/>
                </a:cubicBezTo>
                <a:cubicBezTo>
                  <a:pt x="54731" y="22860"/>
                  <a:pt x="7741" y="0"/>
                  <a:pt x="7741" y="0"/>
                </a:cubicBezTo>
                <a:lnTo>
                  <a:pt x="7741" y="0"/>
                </a:lnTo>
              </a:path>
            </a:pathLst>
          </a:custGeom>
          <a:noFill/>
          <a:ln w="28575" cap="flat" cmpd="sng" algn="ctr">
            <a:solidFill>
              <a:srgbClr val="0207CA"/>
            </a:solidFill>
            <a:prstDash val="sysDash"/>
            <a:round/>
            <a:headEnd type="none" w="med" len="med"/>
            <a:tailEnd type="none" w="med" len="med"/>
          </a:ln>
          <a:effectLst>
            <a:glow rad="139700">
              <a:schemeClr val="accent4">
                <a:satMod val="175000"/>
                <a:alpha val="19000"/>
              </a:schemeClr>
            </a:glow>
          </a:effectLst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任意多边形 15"/>
          <p:cNvSpPr/>
          <p:nvPr/>
        </p:nvSpPr>
        <p:spPr bwMode="auto">
          <a:xfrm flipH="1">
            <a:off x="5322057" y="1729809"/>
            <a:ext cx="1303892" cy="4257371"/>
          </a:xfrm>
          <a:custGeom>
            <a:avLst/>
            <a:gdLst>
              <a:gd name="connsiteX0" fmla="*/ 121 w 1425069"/>
              <a:gd name="connsiteY0" fmla="*/ 4442460 h 4442460"/>
              <a:gd name="connsiteX1" fmla="*/ 160141 w 1425069"/>
              <a:gd name="connsiteY1" fmla="*/ 4419600 h 4442460"/>
              <a:gd name="connsiteX2" fmla="*/ 343021 w 1425069"/>
              <a:gd name="connsiteY2" fmla="*/ 4366260 h 4442460"/>
              <a:gd name="connsiteX3" fmla="*/ 609721 w 1425069"/>
              <a:gd name="connsiteY3" fmla="*/ 4251960 h 4442460"/>
              <a:gd name="connsiteX4" fmla="*/ 868801 w 1425069"/>
              <a:gd name="connsiteY4" fmla="*/ 4130040 h 4442460"/>
              <a:gd name="connsiteX5" fmla="*/ 1044061 w 1425069"/>
              <a:gd name="connsiteY5" fmla="*/ 4038600 h 4442460"/>
              <a:gd name="connsiteX6" fmla="*/ 1249801 w 1425069"/>
              <a:gd name="connsiteY6" fmla="*/ 3970020 h 4442460"/>
              <a:gd name="connsiteX7" fmla="*/ 1417441 w 1425069"/>
              <a:gd name="connsiteY7" fmla="*/ 3901440 h 4442460"/>
              <a:gd name="connsiteX8" fmla="*/ 1295521 w 1425069"/>
              <a:gd name="connsiteY8" fmla="*/ 3878580 h 4442460"/>
              <a:gd name="connsiteX9" fmla="*/ 1143121 w 1425069"/>
              <a:gd name="connsiteY9" fmla="*/ 3779520 h 4442460"/>
              <a:gd name="connsiteX10" fmla="*/ 868801 w 1425069"/>
              <a:gd name="connsiteY10" fmla="*/ 3550920 h 4442460"/>
              <a:gd name="connsiteX11" fmla="*/ 503041 w 1425069"/>
              <a:gd name="connsiteY11" fmla="*/ 3268980 h 4442460"/>
              <a:gd name="connsiteX12" fmla="*/ 282061 w 1425069"/>
              <a:gd name="connsiteY12" fmla="*/ 3070860 h 4442460"/>
              <a:gd name="connsiteX13" fmla="*/ 129661 w 1425069"/>
              <a:gd name="connsiteY13" fmla="*/ 2941320 h 4442460"/>
              <a:gd name="connsiteX14" fmla="*/ 121 w 1425069"/>
              <a:gd name="connsiteY14" fmla="*/ 2849880 h 4442460"/>
              <a:gd name="connsiteX15" fmla="*/ 152521 w 1425069"/>
              <a:gd name="connsiteY15" fmla="*/ 2758440 h 4442460"/>
              <a:gd name="connsiteX16" fmla="*/ 320161 w 1425069"/>
              <a:gd name="connsiteY16" fmla="*/ 2606040 h 4442460"/>
              <a:gd name="connsiteX17" fmla="*/ 480181 w 1425069"/>
              <a:gd name="connsiteY17" fmla="*/ 2415540 h 4442460"/>
              <a:gd name="connsiteX18" fmla="*/ 807841 w 1425069"/>
              <a:gd name="connsiteY18" fmla="*/ 2080260 h 4442460"/>
              <a:gd name="connsiteX19" fmla="*/ 1021201 w 1425069"/>
              <a:gd name="connsiteY19" fmla="*/ 1828800 h 4442460"/>
              <a:gd name="connsiteX20" fmla="*/ 1211701 w 1425069"/>
              <a:gd name="connsiteY20" fmla="*/ 1653540 h 4442460"/>
              <a:gd name="connsiteX21" fmla="*/ 1425061 w 1425069"/>
              <a:gd name="connsiteY21" fmla="*/ 1508760 h 4442460"/>
              <a:gd name="connsiteX22" fmla="*/ 1219321 w 1425069"/>
              <a:gd name="connsiteY22" fmla="*/ 1455420 h 4442460"/>
              <a:gd name="connsiteX23" fmla="*/ 1013581 w 1425069"/>
              <a:gd name="connsiteY23" fmla="*/ 1173480 h 4442460"/>
              <a:gd name="connsiteX24" fmla="*/ 457321 w 1425069"/>
              <a:gd name="connsiteY24" fmla="*/ 502920 h 4442460"/>
              <a:gd name="connsiteX25" fmla="*/ 129661 w 1425069"/>
              <a:gd name="connsiteY25" fmla="*/ 106680 h 4442460"/>
              <a:gd name="connsiteX26" fmla="*/ 7741 w 1425069"/>
              <a:gd name="connsiteY26" fmla="*/ 0 h 4442460"/>
              <a:gd name="connsiteX27" fmla="*/ 7741 w 1425069"/>
              <a:gd name="connsiteY27" fmla="*/ 0 h 44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25069" h="4442460">
                <a:moveTo>
                  <a:pt x="121" y="4442460"/>
                </a:moveTo>
                <a:cubicBezTo>
                  <a:pt x="51556" y="4437380"/>
                  <a:pt x="102991" y="4432300"/>
                  <a:pt x="160141" y="4419600"/>
                </a:cubicBezTo>
                <a:cubicBezTo>
                  <a:pt x="217291" y="4406900"/>
                  <a:pt x="268091" y="4394200"/>
                  <a:pt x="343021" y="4366260"/>
                </a:cubicBezTo>
                <a:cubicBezTo>
                  <a:pt x="417951" y="4338320"/>
                  <a:pt x="522091" y="4291330"/>
                  <a:pt x="609721" y="4251960"/>
                </a:cubicBezTo>
                <a:cubicBezTo>
                  <a:pt x="697351" y="4212590"/>
                  <a:pt x="796411" y="4165600"/>
                  <a:pt x="868801" y="4130040"/>
                </a:cubicBezTo>
                <a:cubicBezTo>
                  <a:pt x="941191" y="4094480"/>
                  <a:pt x="980561" y="4065270"/>
                  <a:pt x="1044061" y="4038600"/>
                </a:cubicBezTo>
                <a:cubicBezTo>
                  <a:pt x="1107561" y="4011930"/>
                  <a:pt x="1187571" y="3992880"/>
                  <a:pt x="1249801" y="3970020"/>
                </a:cubicBezTo>
                <a:cubicBezTo>
                  <a:pt x="1312031" y="3947160"/>
                  <a:pt x="1409821" y="3916680"/>
                  <a:pt x="1417441" y="3901440"/>
                </a:cubicBezTo>
                <a:cubicBezTo>
                  <a:pt x="1425061" y="3886200"/>
                  <a:pt x="1341241" y="3898900"/>
                  <a:pt x="1295521" y="3878580"/>
                </a:cubicBezTo>
                <a:cubicBezTo>
                  <a:pt x="1249801" y="3858260"/>
                  <a:pt x="1214241" y="3834130"/>
                  <a:pt x="1143121" y="3779520"/>
                </a:cubicBezTo>
                <a:cubicBezTo>
                  <a:pt x="1072001" y="3724910"/>
                  <a:pt x="975481" y="3636010"/>
                  <a:pt x="868801" y="3550920"/>
                </a:cubicBezTo>
                <a:cubicBezTo>
                  <a:pt x="762121" y="3465830"/>
                  <a:pt x="600831" y="3348990"/>
                  <a:pt x="503041" y="3268980"/>
                </a:cubicBezTo>
                <a:cubicBezTo>
                  <a:pt x="405251" y="3188970"/>
                  <a:pt x="344291" y="3125470"/>
                  <a:pt x="282061" y="3070860"/>
                </a:cubicBezTo>
                <a:cubicBezTo>
                  <a:pt x="219831" y="3016250"/>
                  <a:pt x="176651" y="2978150"/>
                  <a:pt x="129661" y="2941320"/>
                </a:cubicBezTo>
                <a:cubicBezTo>
                  <a:pt x="82671" y="2904490"/>
                  <a:pt x="-3689" y="2880360"/>
                  <a:pt x="121" y="2849880"/>
                </a:cubicBezTo>
                <a:cubicBezTo>
                  <a:pt x="3931" y="2819400"/>
                  <a:pt x="99181" y="2799080"/>
                  <a:pt x="152521" y="2758440"/>
                </a:cubicBezTo>
                <a:cubicBezTo>
                  <a:pt x="205861" y="2717800"/>
                  <a:pt x="265551" y="2663190"/>
                  <a:pt x="320161" y="2606040"/>
                </a:cubicBezTo>
                <a:cubicBezTo>
                  <a:pt x="374771" y="2548890"/>
                  <a:pt x="398901" y="2503170"/>
                  <a:pt x="480181" y="2415540"/>
                </a:cubicBezTo>
                <a:cubicBezTo>
                  <a:pt x="561461" y="2327910"/>
                  <a:pt x="717671" y="2178050"/>
                  <a:pt x="807841" y="2080260"/>
                </a:cubicBezTo>
                <a:cubicBezTo>
                  <a:pt x="898011" y="1982470"/>
                  <a:pt x="953891" y="1899920"/>
                  <a:pt x="1021201" y="1828800"/>
                </a:cubicBezTo>
                <a:cubicBezTo>
                  <a:pt x="1088511" y="1757680"/>
                  <a:pt x="1144391" y="1706880"/>
                  <a:pt x="1211701" y="1653540"/>
                </a:cubicBezTo>
                <a:cubicBezTo>
                  <a:pt x="1279011" y="1600200"/>
                  <a:pt x="1423791" y="1541780"/>
                  <a:pt x="1425061" y="1508760"/>
                </a:cubicBezTo>
                <a:cubicBezTo>
                  <a:pt x="1426331" y="1475740"/>
                  <a:pt x="1287901" y="1511300"/>
                  <a:pt x="1219321" y="1455420"/>
                </a:cubicBezTo>
                <a:cubicBezTo>
                  <a:pt x="1150741" y="1399540"/>
                  <a:pt x="1140581" y="1332230"/>
                  <a:pt x="1013581" y="1173480"/>
                </a:cubicBezTo>
                <a:cubicBezTo>
                  <a:pt x="886581" y="1014730"/>
                  <a:pt x="457321" y="502920"/>
                  <a:pt x="457321" y="502920"/>
                </a:cubicBezTo>
                <a:cubicBezTo>
                  <a:pt x="310001" y="325120"/>
                  <a:pt x="204591" y="190500"/>
                  <a:pt x="129661" y="106680"/>
                </a:cubicBezTo>
                <a:cubicBezTo>
                  <a:pt x="54731" y="22860"/>
                  <a:pt x="7741" y="0"/>
                  <a:pt x="7741" y="0"/>
                </a:cubicBezTo>
                <a:lnTo>
                  <a:pt x="7741" y="0"/>
                </a:lnTo>
              </a:path>
            </a:pathLst>
          </a:custGeom>
          <a:noFill/>
          <a:ln w="28575" cap="flat" cmpd="sng" algn="ctr">
            <a:solidFill>
              <a:srgbClr val="0207CA"/>
            </a:solidFill>
            <a:prstDash val="sysDash"/>
            <a:round/>
            <a:headEnd type="none" w="med" len="med"/>
            <a:tailEnd type="none" w="med" len="med"/>
          </a:ln>
          <a:effectLst>
            <a:glow rad="139700">
              <a:schemeClr val="accent4">
                <a:satMod val="175000"/>
                <a:alpha val="19000"/>
              </a:schemeClr>
            </a:glow>
          </a:effectLst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5763" y="981075"/>
            <a:ext cx="7312025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200" dirty="0">
                <a:solidFill>
                  <a:srgbClr val="0207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从简约波矢的观点来看近自由电子的微扰计算</a:t>
            </a:r>
          </a:p>
        </p:txBody>
      </p:sp>
      <p:sp>
        <p:nvSpPr>
          <p:cNvPr id="65551" name="Rectangle 4"/>
          <p:cNvSpPr>
            <a:spLocks noChangeArrowheads="1"/>
          </p:cNvSpPr>
          <p:nvPr/>
        </p:nvSpPr>
        <p:spPr bwMode="auto">
          <a:xfrm>
            <a:off x="341313" y="3829050"/>
            <a:ext cx="4564062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4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>
                <a:latin typeface="微软雅黑" panose="020B0503020204020204" pitchFamily="34" charset="-122"/>
              </a:rPr>
              <a:t>简约波矢             及其                      附近，存在两个能量相同或能量相近的态，需要简并微扰理论来计算</a:t>
            </a:r>
          </a:p>
        </p:txBody>
      </p:sp>
      <p:graphicFrame>
        <p:nvGraphicFramePr>
          <p:cNvPr id="65552" name="Object 5"/>
          <p:cNvGraphicFramePr>
            <a:graphicFrameLocks noChangeAspect="1"/>
          </p:cNvGraphicFramePr>
          <p:nvPr/>
        </p:nvGraphicFramePr>
        <p:xfrm>
          <a:off x="1679575" y="3830638"/>
          <a:ext cx="76993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1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3830638"/>
                        <a:ext cx="76993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3" name="Object 6"/>
          <p:cNvGraphicFramePr>
            <a:graphicFrameLocks noChangeAspect="1"/>
          </p:cNvGraphicFramePr>
          <p:nvPr/>
        </p:nvGraphicFramePr>
        <p:xfrm>
          <a:off x="3182938" y="3830638"/>
          <a:ext cx="13541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2" name="Equation" r:id="rId12" imgW="647419" imgH="203112" progId="Equation.3">
                  <p:embed/>
                </p:oleObj>
              </mc:Choice>
              <mc:Fallback>
                <p:oleObj name="Equation" r:id="rId12" imgW="647419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3830638"/>
                        <a:ext cx="135413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4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55" name="Rectangle 3"/>
          <p:cNvSpPr>
            <a:spLocks noChangeArrowheads="1"/>
          </p:cNvSpPr>
          <p:nvPr/>
        </p:nvSpPr>
        <p:spPr bwMode="auto">
          <a:xfrm>
            <a:off x="684213" y="5162550"/>
            <a:ext cx="4221162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结果表明在            </a:t>
            </a:r>
            <a:r>
              <a:rPr kumimoji="1" lang="zh-CN" altLang="en-US" sz="1800">
                <a:latin typeface="微软雅黑" panose="020B0503020204020204" pitchFamily="34" charset="-122"/>
                <a:sym typeface="Symbol" panose="05050102010706020507" pitchFamily="18" charset="2"/>
              </a:rPr>
              <a:t>和</a:t>
            </a:r>
            <a:endParaRPr kumimoji="1" lang="en-US" altLang="zh-CN" sz="1800">
              <a:latin typeface="微软雅黑" panose="020B0503020204020204" pitchFamily="34" charset="-122"/>
              <a:sym typeface="Symbol" panose="05050102010706020507" pitchFamily="18" charset="2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kumimoji="1" lang="zh-CN" altLang="en-US" sz="1800">
                <a:latin typeface="微软雅黑" panose="020B0503020204020204" pitchFamily="34" charset="-122"/>
              </a:rPr>
              <a:t>不同能带之间出现带隙</a:t>
            </a:r>
            <a:r>
              <a:rPr kumimoji="1" lang="en-US" altLang="zh-CN" sz="1800">
                <a:latin typeface="微软雅黑" panose="020B0503020204020204" pitchFamily="34" charset="-122"/>
              </a:rPr>
              <a:t>— </a:t>
            </a:r>
            <a:r>
              <a:rPr kumimoji="1" lang="zh-CN" altLang="en-US" sz="1800">
                <a:solidFill>
                  <a:srgbClr val="0207CA"/>
                </a:solidFill>
                <a:latin typeface="微软雅黑" panose="020B0503020204020204" pitchFamily="34" charset="-122"/>
              </a:rPr>
              <a:t>禁带</a:t>
            </a:r>
            <a:r>
              <a:rPr kumimoji="1" lang="zh-CN" altLang="en-US" sz="1800">
                <a:latin typeface="微软雅黑" panose="020B0503020204020204" pitchFamily="34" charset="-122"/>
              </a:rPr>
              <a:t>，能量跃变的位置恰好是布里渊区边界。</a:t>
            </a:r>
          </a:p>
        </p:txBody>
      </p:sp>
      <p:graphicFrame>
        <p:nvGraphicFramePr>
          <p:cNvPr id="65556" name="Object 17"/>
          <p:cNvGraphicFramePr>
            <a:graphicFrameLocks noChangeAspect="1"/>
          </p:cNvGraphicFramePr>
          <p:nvPr/>
        </p:nvGraphicFramePr>
        <p:xfrm>
          <a:off x="1985963" y="5157788"/>
          <a:ext cx="7477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3" name="Equation" r:id="rId14" imgW="368140" imgH="203112" progId="Equation.3">
                  <p:embed/>
                </p:oleObj>
              </mc:Choice>
              <mc:Fallback>
                <p:oleObj name="Equation" r:id="rId14" imgW="368140" imgH="2031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5157788"/>
                        <a:ext cx="74771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7" name="Object 18"/>
          <p:cNvGraphicFramePr>
            <a:graphicFrameLocks noChangeAspect="1"/>
          </p:cNvGraphicFramePr>
          <p:nvPr/>
        </p:nvGraphicFramePr>
        <p:xfrm>
          <a:off x="3265488" y="5157788"/>
          <a:ext cx="13176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name="Equation" r:id="rId15" imgW="647419" imgH="203112" progId="Equation.3">
                  <p:embed/>
                </p:oleObj>
              </mc:Choice>
              <mc:Fallback>
                <p:oleObj name="Equation" r:id="rId15" imgW="647419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5157788"/>
                        <a:ext cx="13176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6" descr="XCH004_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6048375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12"/>
          <p:cNvSpPr>
            <a:spLocks noChangeArrowheads="1"/>
          </p:cNvSpPr>
          <p:nvPr/>
        </p:nvSpPr>
        <p:spPr bwMode="auto">
          <a:xfrm>
            <a:off x="654050" y="2116138"/>
            <a:ext cx="15414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微软雅黑" panose="020B0503020204020204" pitchFamily="34" charset="-122"/>
              </a:rPr>
              <a:t>(</a:t>
            </a:r>
            <a:r>
              <a:rPr kumimoji="1" lang="zh-CN" altLang="en-US" sz="2800">
                <a:latin typeface="微软雅黑" panose="020B0503020204020204" pitchFamily="34" charset="-122"/>
              </a:rPr>
              <a:t>周期性</a:t>
            </a:r>
            <a:r>
              <a:rPr kumimoji="1" lang="en-US" altLang="zh-CN" sz="2800">
                <a:latin typeface="微软雅黑" panose="020B0503020204020204" pitchFamily="34" charset="-122"/>
              </a:rPr>
              <a:t>)</a:t>
            </a:r>
          </a:p>
        </p:txBody>
      </p:sp>
      <p:sp>
        <p:nvSpPr>
          <p:cNvPr id="66564" name="矩形 5"/>
          <p:cNvSpPr>
            <a:spLocks noChangeArrowheads="1"/>
          </p:cNvSpPr>
          <p:nvPr/>
        </p:nvSpPr>
        <p:spPr bwMode="auto">
          <a:xfrm>
            <a:off x="369888" y="1404938"/>
            <a:ext cx="8424862" cy="51149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69888" y="879475"/>
            <a:ext cx="84486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600" kern="0" dirty="0" smtClean="0">
                <a:effectLst/>
                <a:latin typeface="微软雅黑" panose="020B0503020204020204" pitchFamily="34" charset="-122"/>
              </a:rPr>
              <a:t>能带表示之</a:t>
            </a:r>
            <a:r>
              <a:rPr lang="zh-CN" altLang="en-US" sz="2600" kern="0" dirty="0">
                <a:effectLst/>
                <a:latin typeface="微软雅黑" panose="020B0503020204020204" pitchFamily="34" charset="-122"/>
              </a:rPr>
              <a:t>三</a:t>
            </a:r>
            <a:r>
              <a:rPr lang="en-US" altLang="zh-CN" sz="2600" kern="0" dirty="0" smtClean="0">
                <a:effectLst/>
                <a:latin typeface="微软雅黑" panose="020B0503020204020204" pitchFamily="34" charset="-122"/>
              </a:rPr>
              <a:t>——</a:t>
            </a:r>
            <a:r>
              <a:rPr kumimoji="1" lang="zh-CN" altLang="en-US" sz="2600" kern="0" dirty="0" smtClean="0">
                <a:solidFill>
                  <a:srgbClr val="0207CA"/>
                </a:solidFill>
                <a:latin typeface="微软雅黑" panose="020B0503020204020204" pitchFamily="34" charset="-122"/>
              </a:rPr>
              <a:t>重复区图示</a:t>
            </a:r>
            <a:endParaRPr lang="zh-CN" altLang="en-US" sz="2600" kern="0" dirty="0" smtClean="0">
              <a:solidFill>
                <a:srgbClr val="0207CA"/>
              </a:solidFill>
              <a:effectLst/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932363" y="2308225"/>
            <a:ext cx="1079500" cy="3390900"/>
          </a:xfrm>
          <a:prstGeom prst="rect">
            <a:avLst/>
          </a:prstGeom>
          <a:solidFill>
            <a:schemeClr val="tx2">
              <a:lumMod val="20000"/>
              <a:lumOff val="80000"/>
              <a:alpha val="61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6567" name="矩形 2"/>
          <p:cNvSpPr>
            <a:spLocks noChangeArrowheads="1"/>
          </p:cNvSpPr>
          <p:nvPr/>
        </p:nvSpPr>
        <p:spPr bwMode="auto">
          <a:xfrm>
            <a:off x="7931150" y="5445125"/>
            <a:ext cx="719138" cy="179388"/>
          </a:xfrm>
          <a:prstGeom prst="rect">
            <a:avLst/>
          </a:prstGeom>
          <a:solidFill>
            <a:srgbClr val="FF0000"/>
          </a:solidFill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7931150" y="4772025"/>
            <a:ext cx="719138" cy="457200"/>
          </a:xfrm>
          <a:prstGeom prst="rect">
            <a:avLst/>
          </a:prstGeom>
          <a:solidFill>
            <a:schemeClr val="accent6">
              <a:lumMod val="25000"/>
            </a:schemeClr>
          </a:solidFill>
          <a:ln w="19050" cap="flat" cmpd="sng" algn="ctr">
            <a:solidFill>
              <a:schemeClr val="accent6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6569" name="矩形 8"/>
          <p:cNvSpPr>
            <a:spLocks noChangeArrowheads="1"/>
          </p:cNvSpPr>
          <p:nvPr/>
        </p:nvSpPr>
        <p:spPr bwMode="auto">
          <a:xfrm>
            <a:off x="7935913" y="3717925"/>
            <a:ext cx="719137" cy="838200"/>
          </a:xfrm>
          <a:prstGeom prst="rect">
            <a:avLst/>
          </a:prstGeom>
          <a:solidFill>
            <a:srgbClr val="CC0000"/>
          </a:solidFill>
          <a:ln w="19050" algn="ctr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6570" name="矩形 9"/>
          <p:cNvSpPr>
            <a:spLocks noChangeArrowheads="1"/>
          </p:cNvSpPr>
          <p:nvPr/>
        </p:nvSpPr>
        <p:spPr bwMode="auto">
          <a:xfrm>
            <a:off x="7934325" y="2460625"/>
            <a:ext cx="719138" cy="1044575"/>
          </a:xfrm>
          <a:prstGeom prst="rect">
            <a:avLst/>
          </a:prstGeom>
          <a:solidFill>
            <a:srgbClr val="002060"/>
          </a:solidFill>
          <a:ln w="19050" algn="ctr">
            <a:solidFill>
              <a:srgbClr val="00206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48600" y="5373688"/>
            <a:ext cx="855663" cy="323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Band 1</a:t>
            </a:r>
            <a:endParaRPr lang="zh-CN" alt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48600" y="4854575"/>
            <a:ext cx="855663" cy="322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Band 2</a:t>
            </a:r>
            <a:endParaRPr lang="zh-CN" alt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48600" y="3962400"/>
            <a:ext cx="855663" cy="323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Band 3</a:t>
            </a:r>
            <a:endParaRPr lang="zh-CN" alt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8600" y="2832100"/>
            <a:ext cx="855663" cy="322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Band 4</a:t>
            </a:r>
            <a:endParaRPr lang="zh-CN" altLang="en-US" sz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575" name="Rectangle 7"/>
          <p:cNvSpPr>
            <a:spLocks noChangeArrowheads="1"/>
          </p:cNvSpPr>
          <p:nvPr/>
        </p:nvSpPr>
        <p:spPr bwMode="auto">
          <a:xfrm>
            <a:off x="4932363" y="3429000"/>
            <a:ext cx="1079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0207CA"/>
                </a:solidFill>
                <a:latin typeface="微软雅黑" panose="020B0503020204020204" pitchFamily="34" charset="-122"/>
              </a:rPr>
              <a:t>简约区</a:t>
            </a:r>
            <a:endParaRPr kumimoji="1" lang="en-US" altLang="zh-CN" sz="1800">
              <a:latin typeface="微软雅黑" panose="020B0503020204020204" pitchFamily="34" charset="-122"/>
            </a:endParaRPr>
          </a:p>
        </p:txBody>
      </p:sp>
      <p:sp>
        <p:nvSpPr>
          <p:cNvPr id="66576" name="Rectangle 7"/>
          <p:cNvSpPr>
            <a:spLocks noChangeArrowheads="1"/>
          </p:cNvSpPr>
          <p:nvPr/>
        </p:nvSpPr>
        <p:spPr bwMode="auto">
          <a:xfrm>
            <a:off x="7170738" y="1654175"/>
            <a:ext cx="1079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0207CA"/>
                </a:solidFill>
                <a:latin typeface="微软雅黑" panose="020B0503020204020204" pitchFamily="34" charset="-122"/>
              </a:rPr>
              <a:t>扩展线</a:t>
            </a:r>
            <a:endParaRPr kumimoji="1" lang="en-US" altLang="zh-CN" sz="18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025" y="385763"/>
            <a:ext cx="8243888" cy="1314450"/>
          </a:xfrm>
          <a:noFill/>
        </p:spPr>
        <p:txBody>
          <a:bodyPr/>
          <a:lstStyle/>
          <a:p>
            <a:pPr eaLnBrk="1" hangingPunct="1"/>
            <a:r>
              <a:rPr lang="zh-CN" altLang="en-US" sz="3200" smtClean="0">
                <a:effectLst/>
                <a:latin typeface="微软雅黑" panose="020B0503020204020204" pitchFamily="34" charset="-122"/>
              </a:rPr>
              <a:t>例题</a:t>
            </a:r>
            <a:r>
              <a:rPr lang="en-US" altLang="zh-CN" sz="3200" smtClean="0">
                <a:effectLst/>
                <a:latin typeface="微软雅黑" panose="020B0503020204020204" pitchFamily="34" charset="-122"/>
              </a:rPr>
              <a:t>:P578---</a:t>
            </a:r>
            <a:r>
              <a:rPr lang="zh-CN" altLang="en-US" sz="3200" smtClean="0">
                <a:effectLst/>
                <a:latin typeface="微软雅黑" panose="020B0503020204020204" pitchFamily="34" charset="-122"/>
              </a:rPr>
              <a:t>题</a:t>
            </a:r>
            <a:r>
              <a:rPr lang="en-US" altLang="zh-CN" sz="3200" smtClean="0">
                <a:effectLst/>
                <a:latin typeface="微软雅黑" panose="020B0503020204020204" pitchFamily="34" charset="-122"/>
              </a:rPr>
              <a:t>4.3</a:t>
            </a:r>
          </a:p>
        </p:txBody>
      </p:sp>
      <p:grpSp>
        <p:nvGrpSpPr>
          <p:cNvPr id="67587" name="Group 12"/>
          <p:cNvGrpSpPr>
            <a:grpSpLocks/>
          </p:cNvGrpSpPr>
          <p:nvPr/>
        </p:nvGrpSpPr>
        <p:grpSpPr bwMode="auto">
          <a:xfrm>
            <a:off x="755650" y="2633663"/>
            <a:ext cx="7245350" cy="1247775"/>
            <a:chOff x="404" y="1570"/>
            <a:chExt cx="4564" cy="786"/>
          </a:xfrm>
        </p:grpSpPr>
        <p:graphicFrame>
          <p:nvGraphicFramePr>
            <p:cNvPr id="67594" name="Object 5"/>
            <p:cNvGraphicFramePr>
              <a:graphicFrameLocks noChangeAspect="1"/>
            </p:cNvGraphicFramePr>
            <p:nvPr/>
          </p:nvGraphicFramePr>
          <p:xfrm>
            <a:off x="404" y="1570"/>
            <a:ext cx="2358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6" name="Equation" r:id="rId3" imgW="1904174" imgH="634725" progId="Equation.DSMT4">
                    <p:embed/>
                  </p:oleObj>
                </mc:Choice>
                <mc:Fallback>
                  <p:oleObj name="Equation" r:id="rId3" imgW="1904174" imgH="6347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" y="1570"/>
                          <a:ext cx="2358" cy="7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595" name="Object 7"/>
            <p:cNvGraphicFramePr>
              <a:graphicFrameLocks noChangeAspect="1"/>
            </p:cNvGraphicFramePr>
            <p:nvPr/>
          </p:nvGraphicFramePr>
          <p:xfrm>
            <a:off x="2789" y="1661"/>
            <a:ext cx="2179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7" name="Equation" r:id="rId5" imgW="1447800" imgH="431800" progId="Equation.DSMT4">
                    <p:embed/>
                  </p:oleObj>
                </mc:Choice>
                <mc:Fallback>
                  <p:oleObj name="Equation" r:id="rId5" imgW="1447800" imgH="431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1661"/>
                          <a:ext cx="2179" cy="6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611188" y="1973263"/>
            <a:ext cx="7921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电子周期场的势场为</a:t>
            </a: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:</a:t>
            </a:r>
          </a:p>
        </p:txBody>
      </p:sp>
      <p:grpSp>
        <p:nvGrpSpPr>
          <p:cNvPr id="67589" name="Group 16"/>
          <p:cNvGrpSpPr>
            <a:grpSpLocks/>
          </p:cNvGrpSpPr>
          <p:nvPr/>
        </p:nvGrpSpPr>
        <p:grpSpPr bwMode="auto">
          <a:xfrm>
            <a:off x="611188" y="4000500"/>
            <a:ext cx="6840537" cy="519113"/>
            <a:chOff x="431" y="2614"/>
            <a:chExt cx="4309" cy="327"/>
          </a:xfrm>
        </p:grpSpPr>
        <p:sp>
          <p:nvSpPr>
            <p:cNvPr id="67592" name="Text Box 13"/>
            <p:cNvSpPr txBox="1">
              <a:spLocks noChangeArrowheads="1"/>
            </p:cNvSpPr>
            <p:nvPr/>
          </p:nvSpPr>
          <p:spPr bwMode="auto">
            <a:xfrm>
              <a:off x="431" y="2614"/>
              <a:ext cx="430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其中</a:t>
              </a:r>
              <a:r>
                <a:rPr lang="en-US" altLang="zh-CN" sz="2800" i="1">
                  <a:solidFill>
                    <a:srgbClr val="1C1C1C"/>
                  </a:solidFill>
                  <a:latin typeface="微软雅黑" panose="020B0503020204020204" pitchFamily="34" charset="-122"/>
                </a:rPr>
                <a:t>,a=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4</a:t>
              </a:r>
              <a:r>
                <a:rPr lang="en-US" altLang="zh-CN" sz="2800" i="1">
                  <a:solidFill>
                    <a:srgbClr val="1C1C1C"/>
                  </a:solidFill>
                  <a:latin typeface="微软雅黑" panose="020B0503020204020204" pitchFamily="34" charset="-122"/>
                </a:rPr>
                <a:t>b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,       </a:t>
              </a:r>
              <a:r>
                <a:rPr lang="zh-CN" altLang="en-US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为常数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.</a:t>
              </a:r>
            </a:p>
          </p:txBody>
        </p:sp>
        <p:graphicFrame>
          <p:nvGraphicFramePr>
            <p:cNvPr id="67593" name="Object 14"/>
            <p:cNvGraphicFramePr>
              <a:graphicFrameLocks noChangeAspect="1"/>
            </p:cNvGraphicFramePr>
            <p:nvPr/>
          </p:nvGraphicFramePr>
          <p:xfrm>
            <a:off x="1702" y="2641"/>
            <a:ext cx="317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8" name="Equation" r:id="rId7" imgW="152334" imgH="139639" progId="Equation.DSMT4">
                    <p:embed/>
                  </p:oleObj>
                </mc:Choice>
                <mc:Fallback>
                  <p:oleObj name="Equation" r:id="rId7" imgW="152334" imgH="139639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" y="2641"/>
                          <a:ext cx="317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7590" name="Text Box 17"/>
          <p:cNvSpPr txBox="1">
            <a:spLocks noChangeArrowheads="1"/>
          </p:cNvSpPr>
          <p:nvPr/>
        </p:nvSpPr>
        <p:spPr bwMode="auto">
          <a:xfrm>
            <a:off x="755650" y="4721225"/>
            <a:ext cx="74168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(1)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试画出此势能曲线</a:t>
            </a: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并求其平均值</a:t>
            </a: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(2)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用近自由电子近似模型求出晶体的第一个及第二个带隙宽度</a:t>
            </a: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.</a:t>
            </a:r>
          </a:p>
        </p:txBody>
      </p:sp>
      <p:sp>
        <p:nvSpPr>
          <p:cNvPr id="67591" name="矩形 5"/>
          <p:cNvSpPr>
            <a:spLocks noChangeArrowheads="1"/>
          </p:cNvSpPr>
          <p:nvPr/>
        </p:nvSpPr>
        <p:spPr bwMode="auto">
          <a:xfrm>
            <a:off x="369888" y="1844675"/>
            <a:ext cx="8424862" cy="46751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9888" y="287338"/>
            <a:ext cx="8151812" cy="131445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dirty="0" smtClean="0">
                <a:latin typeface="微软雅黑" panose="020B0503020204020204" pitchFamily="34" charset="-122"/>
              </a:rPr>
              <a:t>解</a:t>
            </a:r>
            <a:r>
              <a:rPr lang="en-US" altLang="zh-CN" dirty="0" smtClean="0">
                <a:latin typeface="微软雅黑" panose="020B0503020204020204" pitchFamily="34" charset="-122"/>
              </a:rPr>
              <a:t>:</a:t>
            </a:r>
          </a:p>
        </p:txBody>
      </p:sp>
      <p:graphicFrame>
        <p:nvGraphicFramePr>
          <p:cNvPr id="68611" name="Object 1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22300" y="2708275"/>
          <a:ext cx="3228975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4" name="Equation" r:id="rId3" imgW="1396394" imgH="634725" progId="Equation.DSMT4">
                  <p:embed/>
                </p:oleObj>
              </mc:Choice>
              <mc:Fallback>
                <p:oleObj name="Equation" r:id="rId3" imgW="1396394" imgH="634725" progId="Equation.DSMT4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" y="2708275"/>
                        <a:ext cx="3228975" cy="146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627063" y="1741488"/>
            <a:ext cx="17716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(1)n=0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时</a:t>
            </a:r>
          </a:p>
        </p:txBody>
      </p:sp>
      <p:grpSp>
        <p:nvGrpSpPr>
          <p:cNvPr id="68613" name="Group 9"/>
          <p:cNvGrpSpPr>
            <a:grpSpLocks/>
          </p:cNvGrpSpPr>
          <p:nvPr/>
        </p:nvGrpSpPr>
        <p:grpSpPr bwMode="auto">
          <a:xfrm>
            <a:off x="2762250" y="1309688"/>
            <a:ext cx="5545138" cy="1584325"/>
            <a:chOff x="476" y="1434"/>
            <a:chExt cx="3521" cy="785"/>
          </a:xfrm>
        </p:grpSpPr>
        <p:graphicFrame>
          <p:nvGraphicFramePr>
            <p:cNvPr id="68662" name="Object 5"/>
            <p:cNvGraphicFramePr>
              <a:graphicFrameLocks noChangeAspect="1"/>
            </p:cNvGraphicFramePr>
            <p:nvPr/>
          </p:nvGraphicFramePr>
          <p:xfrm>
            <a:off x="476" y="1434"/>
            <a:ext cx="1769" cy="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5" name="Equation" r:id="rId5" imgW="1459866" imgH="634725" progId="Equation.DSMT4">
                    <p:embed/>
                  </p:oleObj>
                </mc:Choice>
                <mc:Fallback>
                  <p:oleObj name="Equation" r:id="rId5" imgW="1459866" imgH="634725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434"/>
                          <a:ext cx="1769" cy="7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63" name="Object 7"/>
            <p:cNvGraphicFramePr>
              <a:graphicFrameLocks noChangeAspect="1"/>
            </p:cNvGraphicFramePr>
            <p:nvPr/>
          </p:nvGraphicFramePr>
          <p:xfrm>
            <a:off x="2699" y="1570"/>
            <a:ext cx="1298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6" name="Equation" r:id="rId7" imgW="812447" imgH="406224" progId="Equation.DSMT4">
                    <p:embed/>
                  </p:oleObj>
                </mc:Choice>
                <mc:Fallback>
                  <p:oleObj name="Equation" r:id="rId7" imgW="812447" imgH="406224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" y="1570"/>
                          <a:ext cx="1298" cy="6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614" name="组合 1"/>
          <p:cNvGrpSpPr>
            <a:grpSpLocks/>
          </p:cNvGrpSpPr>
          <p:nvPr/>
        </p:nvGrpSpPr>
        <p:grpSpPr bwMode="auto">
          <a:xfrm>
            <a:off x="673100" y="4333875"/>
            <a:ext cx="8064500" cy="2232025"/>
            <a:chOff x="395288" y="4149725"/>
            <a:chExt cx="8064500" cy="2232025"/>
          </a:xfrm>
        </p:grpSpPr>
        <p:grpSp>
          <p:nvGrpSpPr>
            <p:cNvPr id="68616" name="Group 59"/>
            <p:cNvGrpSpPr>
              <a:grpSpLocks/>
            </p:cNvGrpSpPr>
            <p:nvPr/>
          </p:nvGrpSpPr>
          <p:grpSpPr bwMode="auto">
            <a:xfrm>
              <a:off x="395288" y="4149725"/>
              <a:ext cx="8064500" cy="2232025"/>
              <a:chOff x="113" y="2614"/>
              <a:chExt cx="5080" cy="1406"/>
            </a:xfrm>
          </p:grpSpPr>
          <p:sp>
            <p:nvSpPr>
              <p:cNvPr id="68619" name="Line 12"/>
              <p:cNvSpPr>
                <a:spLocks noChangeShapeType="1"/>
              </p:cNvSpPr>
              <p:nvPr/>
            </p:nvSpPr>
            <p:spPr bwMode="auto">
              <a:xfrm>
                <a:off x="113" y="3521"/>
                <a:ext cx="50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0" name="Line 13"/>
              <p:cNvSpPr>
                <a:spLocks noChangeShapeType="1"/>
              </p:cNvSpPr>
              <p:nvPr/>
            </p:nvSpPr>
            <p:spPr bwMode="auto">
              <a:xfrm flipV="1">
                <a:off x="1156" y="2614"/>
                <a:ext cx="0" cy="14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1" name="Line 14"/>
              <p:cNvSpPr>
                <a:spLocks noChangeShapeType="1"/>
              </p:cNvSpPr>
              <p:nvPr/>
            </p:nvSpPr>
            <p:spPr bwMode="auto">
              <a:xfrm flipV="1">
                <a:off x="1338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2" name="Line 15"/>
              <p:cNvSpPr>
                <a:spLocks noChangeShapeType="1"/>
              </p:cNvSpPr>
              <p:nvPr/>
            </p:nvSpPr>
            <p:spPr bwMode="auto">
              <a:xfrm flipV="1">
                <a:off x="1519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3" name="Line 16"/>
              <p:cNvSpPr>
                <a:spLocks noChangeShapeType="1"/>
              </p:cNvSpPr>
              <p:nvPr/>
            </p:nvSpPr>
            <p:spPr bwMode="auto">
              <a:xfrm flipV="1">
                <a:off x="1701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4" name="Line 17"/>
              <p:cNvSpPr>
                <a:spLocks noChangeShapeType="1"/>
              </p:cNvSpPr>
              <p:nvPr/>
            </p:nvSpPr>
            <p:spPr bwMode="auto">
              <a:xfrm flipV="1">
                <a:off x="1882" y="3475"/>
                <a:ext cx="0" cy="46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5" name="Text Box 18"/>
              <p:cNvSpPr txBox="1">
                <a:spLocks noChangeArrowheads="1"/>
              </p:cNvSpPr>
              <p:nvPr/>
            </p:nvSpPr>
            <p:spPr bwMode="auto">
              <a:xfrm>
                <a:off x="1202" y="3521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3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1C1C1C"/>
                    </a:solidFill>
                    <a:latin typeface="微软雅黑" panose="020B0503020204020204" pitchFamily="34" charset="-122"/>
                  </a:rPr>
                  <a:t>b</a:t>
                </a:r>
              </a:p>
            </p:txBody>
          </p:sp>
          <p:sp>
            <p:nvSpPr>
              <p:cNvPr id="68626" name="Text Box 19"/>
              <p:cNvSpPr txBox="1">
                <a:spLocks noChangeArrowheads="1"/>
              </p:cNvSpPr>
              <p:nvPr/>
            </p:nvSpPr>
            <p:spPr bwMode="auto">
              <a:xfrm>
                <a:off x="1746" y="3475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3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i="1">
                    <a:solidFill>
                      <a:srgbClr val="1C1C1C"/>
                    </a:solidFill>
                    <a:latin typeface="微软雅黑" panose="020B0503020204020204" pitchFamily="34" charset="-122"/>
                  </a:rPr>
                  <a:t>a</a:t>
                </a:r>
              </a:p>
            </p:txBody>
          </p:sp>
          <p:sp>
            <p:nvSpPr>
              <p:cNvPr id="68627" name="Line 20"/>
              <p:cNvSpPr>
                <a:spLocks noChangeShapeType="1"/>
              </p:cNvSpPr>
              <p:nvPr/>
            </p:nvSpPr>
            <p:spPr bwMode="auto">
              <a:xfrm flipV="1">
                <a:off x="431" y="3475"/>
                <a:ext cx="0" cy="46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8" name="Line 21"/>
              <p:cNvSpPr>
                <a:spLocks noChangeShapeType="1"/>
              </p:cNvSpPr>
              <p:nvPr/>
            </p:nvSpPr>
            <p:spPr bwMode="auto">
              <a:xfrm flipV="1">
                <a:off x="612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9" name="Line 22"/>
              <p:cNvSpPr>
                <a:spLocks noChangeShapeType="1"/>
              </p:cNvSpPr>
              <p:nvPr/>
            </p:nvSpPr>
            <p:spPr bwMode="auto">
              <a:xfrm flipV="1">
                <a:off x="793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30" name="Line 23"/>
              <p:cNvSpPr>
                <a:spLocks noChangeShapeType="1"/>
              </p:cNvSpPr>
              <p:nvPr/>
            </p:nvSpPr>
            <p:spPr bwMode="auto">
              <a:xfrm flipV="1">
                <a:off x="975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31" name="Text Box 24"/>
              <p:cNvSpPr txBox="1">
                <a:spLocks noChangeArrowheads="1"/>
              </p:cNvSpPr>
              <p:nvPr/>
            </p:nvSpPr>
            <p:spPr bwMode="auto">
              <a:xfrm>
                <a:off x="204" y="3521"/>
                <a:ext cx="36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3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>
                    <a:solidFill>
                      <a:srgbClr val="1C1C1C"/>
                    </a:solidFill>
                    <a:latin typeface="微软雅黑" panose="020B0503020204020204" pitchFamily="34" charset="-122"/>
                  </a:rPr>
                  <a:t>-</a:t>
                </a:r>
                <a:r>
                  <a:rPr lang="en-US" altLang="zh-CN" sz="2800" i="1">
                    <a:solidFill>
                      <a:srgbClr val="1C1C1C"/>
                    </a:solidFill>
                    <a:latin typeface="微软雅黑" panose="020B0503020204020204" pitchFamily="34" charset="-122"/>
                  </a:rPr>
                  <a:t>a</a:t>
                </a:r>
              </a:p>
            </p:txBody>
          </p:sp>
          <p:sp>
            <p:nvSpPr>
              <p:cNvPr id="68632" name="Text Box 25"/>
              <p:cNvSpPr txBox="1">
                <a:spLocks noChangeArrowheads="1"/>
              </p:cNvSpPr>
              <p:nvPr/>
            </p:nvSpPr>
            <p:spPr bwMode="auto">
              <a:xfrm>
                <a:off x="748" y="3521"/>
                <a:ext cx="36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3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i="1">
                    <a:solidFill>
                      <a:srgbClr val="1C1C1C"/>
                    </a:solidFill>
                    <a:latin typeface="微软雅黑" panose="020B0503020204020204" pitchFamily="34" charset="-122"/>
                  </a:rPr>
                  <a:t>-b</a:t>
                </a:r>
              </a:p>
            </p:txBody>
          </p:sp>
          <p:grpSp>
            <p:nvGrpSpPr>
              <p:cNvPr id="68633" name="Group 31"/>
              <p:cNvGrpSpPr>
                <a:grpSpLocks/>
              </p:cNvGrpSpPr>
              <p:nvPr/>
            </p:nvGrpSpPr>
            <p:grpSpPr bwMode="auto">
              <a:xfrm>
                <a:off x="975" y="2880"/>
                <a:ext cx="363" cy="635"/>
                <a:chOff x="975" y="2840"/>
                <a:chExt cx="363" cy="635"/>
              </a:xfrm>
            </p:grpSpPr>
            <p:sp>
              <p:nvSpPr>
                <p:cNvPr id="68660" name="Freeform 29"/>
                <p:cNvSpPr>
                  <a:spLocks/>
                </p:cNvSpPr>
                <p:nvPr/>
              </p:nvSpPr>
              <p:spPr bwMode="auto">
                <a:xfrm>
                  <a:off x="1156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661" name="Freeform 30"/>
                <p:cNvSpPr>
                  <a:spLocks/>
                </p:cNvSpPr>
                <p:nvPr/>
              </p:nvSpPr>
              <p:spPr bwMode="auto">
                <a:xfrm flipH="1">
                  <a:off x="975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8634" name="Group 32"/>
              <p:cNvGrpSpPr>
                <a:grpSpLocks/>
              </p:cNvGrpSpPr>
              <p:nvPr/>
            </p:nvGrpSpPr>
            <p:grpSpPr bwMode="auto">
              <a:xfrm>
                <a:off x="1701" y="2886"/>
                <a:ext cx="363" cy="635"/>
                <a:chOff x="975" y="2840"/>
                <a:chExt cx="363" cy="635"/>
              </a:xfrm>
            </p:grpSpPr>
            <p:sp>
              <p:nvSpPr>
                <p:cNvPr id="68658" name="Freeform 33"/>
                <p:cNvSpPr>
                  <a:spLocks/>
                </p:cNvSpPr>
                <p:nvPr/>
              </p:nvSpPr>
              <p:spPr bwMode="auto">
                <a:xfrm>
                  <a:off x="1156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659" name="Freeform 34"/>
                <p:cNvSpPr>
                  <a:spLocks/>
                </p:cNvSpPr>
                <p:nvPr/>
              </p:nvSpPr>
              <p:spPr bwMode="auto">
                <a:xfrm flipH="1">
                  <a:off x="975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8635" name="Line 35"/>
              <p:cNvSpPr>
                <a:spLocks noChangeShapeType="1"/>
              </p:cNvSpPr>
              <p:nvPr/>
            </p:nvSpPr>
            <p:spPr bwMode="auto">
              <a:xfrm flipV="1">
                <a:off x="2245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36" name="Line 36"/>
              <p:cNvSpPr>
                <a:spLocks noChangeShapeType="1"/>
              </p:cNvSpPr>
              <p:nvPr/>
            </p:nvSpPr>
            <p:spPr bwMode="auto">
              <a:xfrm flipV="1">
                <a:off x="2426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37" name="Line 37"/>
              <p:cNvSpPr>
                <a:spLocks noChangeShapeType="1"/>
              </p:cNvSpPr>
              <p:nvPr/>
            </p:nvSpPr>
            <p:spPr bwMode="auto">
              <a:xfrm flipV="1">
                <a:off x="2608" y="3475"/>
                <a:ext cx="0" cy="46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38" name="Line 38"/>
              <p:cNvSpPr>
                <a:spLocks noChangeShapeType="1"/>
              </p:cNvSpPr>
              <p:nvPr/>
            </p:nvSpPr>
            <p:spPr bwMode="auto">
              <a:xfrm flipV="1">
                <a:off x="2789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39" name="Text Box 40"/>
              <p:cNvSpPr txBox="1">
                <a:spLocks noChangeArrowheads="1"/>
              </p:cNvSpPr>
              <p:nvPr/>
            </p:nvSpPr>
            <p:spPr bwMode="auto">
              <a:xfrm>
                <a:off x="2426" y="3507"/>
                <a:ext cx="2359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3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800" i="1">
                    <a:solidFill>
                      <a:srgbClr val="1C1C1C"/>
                    </a:solidFill>
                    <a:latin typeface="微软雅黑" panose="020B0503020204020204" pitchFamily="34" charset="-122"/>
                  </a:rPr>
                  <a:t>2a        3a          4a</a:t>
                </a:r>
              </a:p>
            </p:txBody>
          </p:sp>
          <p:sp>
            <p:nvSpPr>
              <p:cNvPr id="68640" name="Line 41"/>
              <p:cNvSpPr>
                <a:spLocks noChangeShapeType="1"/>
              </p:cNvSpPr>
              <p:nvPr/>
            </p:nvSpPr>
            <p:spPr bwMode="auto">
              <a:xfrm flipV="1">
                <a:off x="2064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1" name="Line 42"/>
              <p:cNvSpPr>
                <a:spLocks noChangeShapeType="1"/>
              </p:cNvSpPr>
              <p:nvPr/>
            </p:nvSpPr>
            <p:spPr bwMode="auto">
              <a:xfrm flipV="1">
                <a:off x="2971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2" name="Line 43"/>
              <p:cNvSpPr>
                <a:spLocks noChangeShapeType="1"/>
              </p:cNvSpPr>
              <p:nvPr/>
            </p:nvSpPr>
            <p:spPr bwMode="auto">
              <a:xfrm flipV="1">
                <a:off x="3152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3" name="Line 44"/>
              <p:cNvSpPr>
                <a:spLocks noChangeShapeType="1"/>
              </p:cNvSpPr>
              <p:nvPr/>
            </p:nvSpPr>
            <p:spPr bwMode="auto">
              <a:xfrm flipV="1">
                <a:off x="3334" y="3475"/>
                <a:ext cx="0" cy="46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4" name="Line 45"/>
              <p:cNvSpPr>
                <a:spLocks noChangeShapeType="1"/>
              </p:cNvSpPr>
              <p:nvPr/>
            </p:nvSpPr>
            <p:spPr bwMode="auto">
              <a:xfrm flipV="1">
                <a:off x="3515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5" name="Line 46"/>
              <p:cNvSpPr>
                <a:spLocks noChangeShapeType="1"/>
              </p:cNvSpPr>
              <p:nvPr/>
            </p:nvSpPr>
            <p:spPr bwMode="auto">
              <a:xfrm flipV="1">
                <a:off x="3697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6" name="Line 47"/>
              <p:cNvSpPr>
                <a:spLocks noChangeShapeType="1"/>
              </p:cNvSpPr>
              <p:nvPr/>
            </p:nvSpPr>
            <p:spPr bwMode="auto">
              <a:xfrm flipV="1">
                <a:off x="3878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7" name="Line 48"/>
              <p:cNvSpPr>
                <a:spLocks noChangeShapeType="1"/>
              </p:cNvSpPr>
              <p:nvPr/>
            </p:nvSpPr>
            <p:spPr bwMode="auto">
              <a:xfrm flipV="1">
                <a:off x="4060" y="3475"/>
                <a:ext cx="0" cy="4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48" name="Line 49"/>
              <p:cNvSpPr>
                <a:spLocks noChangeShapeType="1"/>
              </p:cNvSpPr>
              <p:nvPr/>
            </p:nvSpPr>
            <p:spPr bwMode="auto">
              <a:xfrm flipV="1">
                <a:off x="4241" y="3475"/>
                <a:ext cx="0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8649" name="Group 50"/>
              <p:cNvGrpSpPr>
                <a:grpSpLocks/>
              </p:cNvGrpSpPr>
              <p:nvPr/>
            </p:nvGrpSpPr>
            <p:grpSpPr bwMode="auto">
              <a:xfrm>
                <a:off x="2426" y="2886"/>
                <a:ext cx="363" cy="635"/>
                <a:chOff x="975" y="2840"/>
                <a:chExt cx="363" cy="635"/>
              </a:xfrm>
            </p:grpSpPr>
            <p:sp>
              <p:nvSpPr>
                <p:cNvPr id="68656" name="Freeform 51"/>
                <p:cNvSpPr>
                  <a:spLocks/>
                </p:cNvSpPr>
                <p:nvPr/>
              </p:nvSpPr>
              <p:spPr bwMode="auto">
                <a:xfrm>
                  <a:off x="1156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657" name="Freeform 52"/>
                <p:cNvSpPr>
                  <a:spLocks/>
                </p:cNvSpPr>
                <p:nvPr/>
              </p:nvSpPr>
              <p:spPr bwMode="auto">
                <a:xfrm flipH="1">
                  <a:off x="975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8650" name="Group 53"/>
              <p:cNvGrpSpPr>
                <a:grpSpLocks/>
              </p:cNvGrpSpPr>
              <p:nvPr/>
            </p:nvGrpSpPr>
            <p:grpSpPr bwMode="auto">
              <a:xfrm>
                <a:off x="3152" y="2886"/>
                <a:ext cx="363" cy="635"/>
                <a:chOff x="975" y="2840"/>
                <a:chExt cx="363" cy="635"/>
              </a:xfrm>
            </p:grpSpPr>
            <p:sp>
              <p:nvSpPr>
                <p:cNvPr id="68654" name="Freeform 54"/>
                <p:cNvSpPr>
                  <a:spLocks/>
                </p:cNvSpPr>
                <p:nvPr/>
              </p:nvSpPr>
              <p:spPr bwMode="auto">
                <a:xfrm>
                  <a:off x="1156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655" name="Freeform 55"/>
                <p:cNvSpPr>
                  <a:spLocks/>
                </p:cNvSpPr>
                <p:nvPr/>
              </p:nvSpPr>
              <p:spPr bwMode="auto">
                <a:xfrm flipH="1">
                  <a:off x="975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8651" name="Group 56"/>
              <p:cNvGrpSpPr>
                <a:grpSpLocks/>
              </p:cNvGrpSpPr>
              <p:nvPr/>
            </p:nvGrpSpPr>
            <p:grpSpPr bwMode="auto">
              <a:xfrm>
                <a:off x="3878" y="2886"/>
                <a:ext cx="363" cy="635"/>
                <a:chOff x="975" y="2840"/>
                <a:chExt cx="363" cy="635"/>
              </a:xfrm>
            </p:grpSpPr>
            <p:sp>
              <p:nvSpPr>
                <p:cNvPr id="68652" name="Freeform 57"/>
                <p:cNvSpPr>
                  <a:spLocks/>
                </p:cNvSpPr>
                <p:nvPr/>
              </p:nvSpPr>
              <p:spPr bwMode="auto">
                <a:xfrm>
                  <a:off x="1156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653" name="Freeform 58"/>
                <p:cNvSpPr>
                  <a:spLocks/>
                </p:cNvSpPr>
                <p:nvPr/>
              </p:nvSpPr>
              <p:spPr bwMode="auto">
                <a:xfrm flipH="1">
                  <a:off x="975" y="2840"/>
                  <a:ext cx="182" cy="635"/>
                </a:xfrm>
                <a:custGeom>
                  <a:avLst/>
                  <a:gdLst>
                    <a:gd name="T0" fmla="*/ 0 w 182"/>
                    <a:gd name="T1" fmla="*/ 0 h 635"/>
                    <a:gd name="T2" fmla="*/ 91 w 182"/>
                    <a:gd name="T3" fmla="*/ 136 h 635"/>
                    <a:gd name="T4" fmla="*/ 182 w 182"/>
                    <a:gd name="T5" fmla="*/ 635 h 63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35">
                      <a:moveTo>
                        <a:pt x="0" y="0"/>
                      </a:moveTo>
                      <a:cubicBezTo>
                        <a:pt x="30" y="15"/>
                        <a:pt x="61" y="30"/>
                        <a:pt x="91" y="136"/>
                      </a:cubicBezTo>
                      <a:cubicBezTo>
                        <a:pt x="121" y="242"/>
                        <a:pt x="151" y="438"/>
                        <a:pt x="182" y="635"/>
                      </a:cubicBezTo>
                    </a:path>
                  </a:pathLst>
                </a:custGeom>
                <a:noFill/>
                <a:ln w="349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8617" name="Freeform 29"/>
            <p:cNvSpPr>
              <a:spLocks/>
            </p:cNvSpPr>
            <p:nvPr/>
          </p:nvSpPr>
          <p:spPr bwMode="auto">
            <a:xfrm>
              <a:off x="898898" y="4564380"/>
              <a:ext cx="288925" cy="1008063"/>
            </a:xfrm>
            <a:custGeom>
              <a:avLst/>
              <a:gdLst>
                <a:gd name="T0" fmla="*/ 0 w 182"/>
                <a:gd name="T1" fmla="*/ 0 h 635"/>
                <a:gd name="T2" fmla="*/ 2147483646 w 182"/>
                <a:gd name="T3" fmla="*/ 2147483646 h 635"/>
                <a:gd name="T4" fmla="*/ 2147483646 w 182"/>
                <a:gd name="T5" fmla="*/ 2147483646 h 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635">
                  <a:moveTo>
                    <a:pt x="0" y="0"/>
                  </a:moveTo>
                  <a:cubicBezTo>
                    <a:pt x="30" y="15"/>
                    <a:pt x="61" y="30"/>
                    <a:pt x="91" y="136"/>
                  </a:cubicBezTo>
                  <a:cubicBezTo>
                    <a:pt x="121" y="242"/>
                    <a:pt x="151" y="438"/>
                    <a:pt x="182" y="635"/>
                  </a:cubicBezTo>
                </a:path>
              </a:pathLst>
            </a:custGeom>
            <a:noFill/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18" name="Freeform 30"/>
            <p:cNvSpPr>
              <a:spLocks/>
            </p:cNvSpPr>
            <p:nvPr/>
          </p:nvSpPr>
          <p:spPr bwMode="auto">
            <a:xfrm flipH="1">
              <a:off x="611560" y="4564380"/>
              <a:ext cx="288925" cy="1008063"/>
            </a:xfrm>
            <a:custGeom>
              <a:avLst/>
              <a:gdLst>
                <a:gd name="T0" fmla="*/ 0 w 182"/>
                <a:gd name="T1" fmla="*/ 0 h 635"/>
                <a:gd name="T2" fmla="*/ 2147483646 w 182"/>
                <a:gd name="T3" fmla="*/ 2147483646 h 635"/>
                <a:gd name="T4" fmla="*/ 2147483646 w 182"/>
                <a:gd name="T5" fmla="*/ 2147483646 h 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635">
                  <a:moveTo>
                    <a:pt x="0" y="0"/>
                  </a:moveTo>
                  <a:cubicBezTo>
                    <a:pt x="30" y="15"/>
                    <a:pt x="61" y="30"/>
                    <a:pt x="91" y="136"/>
                  </a:cubicBezTo>
                  <a:cubicBezTo>
                    <a:pt x="121" y="242"/>
                    <a:pt x="151" y="438"/>
                    <a:pt x="182" y="635"/>
                  </a:cubicBezTo>
                </a:path>
              </a:pathLst>
            </a:custGeom>
            <a:noFill/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8615" name="矩形 5"/>
          <p:cNvSpPr>
            <a:spLocks noChangeArrowheads="1"/>
          </p:cNvSpPr>
          <p:nvPr/>
        </p:nvSpPr>
        <p:spPr bwMode="auto">
          <a:xfrm>
            <a:off x="369888" y="981075"/>
            <a:ext cx="8424862" cy="55387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9888" y="1287463"/>
            <a:ext cx="8229600" cy="681037"/>
          </a:xfrm>
          <a:noFill/>
        </p:spPr>
        <p:txBody>
          <a:bodyPr/>
          <a:lstStyle/>
          <a:p>
            <a:pPr algn="l" eaLnBrk="1" hangingPunct="1"/>
            <a:r>
              <a:rPr lang="en-US" altLang="zh-CN" sz="2000" smtClean="0">
                <a:effectLst/>
                <a:latin typeface="微软雅黑" panose="020B0503020204020204" pitchFamily="34" charset="-122"/>
              </a:rPr>
              <a:t>(1)</a:t>
            </a:r>
            <a:r>
              <a:rPr lang="zh-CN" altLang="en-US" sz="2000" smtClean="0">
                <a:effectLst/>
                <a:latin typeface="微软雅黑" panose="020B0503020204020204" pitchFamily="34" charset="-122"/>
              </a:rPr>
              <a:t>求势能的平均值</a:t>
            </a:r>
          </a:p>
        </p:txBody>
      </p:sp>
      <p:graphicFrame>
        <p:nvGraphicFramePr>
          <p:cNvPr id="69635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203575" y="1377950"/>
          <a:ext cx="27368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Equation" r:id="rId3" imgW="1143000" imgH="393700" progId="Equation.DSMT4">
                  <p:embed/>
                </p:oleObj>
              </mc:Choice>
              <mc:Fallback>
                <p:oleObj name="Equation" r:id="rId3" imgW="1143000" imgH="393700" progId="Equation.DSMT4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377950"/>
                        <a:ext cx="27368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563938" y="2295525"/>
          <a:ext cx="3498850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Equation" r:id="rId5" imgW="1600200" imgH="1727200" progId="Equation.DSMT4">
                  <p:embed/>
                </p:oleObj>
              </mc:Choice>
              <mc:Fallback>
                <p:oleObj name="Equation" r:id="rId5" imgW="1600200" imgH="1727200" progId="Equation.DSMT4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295525"/>
                        <a:ext cx="3498850" cy="377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矩形 5"/>
          <p:cNvSpPr>
            <a:spLocks noChangeArrowheads="1"/>
          </p:cNvSpPr>
          <p:nvPr/>
        </p:nvSpPr>
        <p:spPr bwMode="auto">
          <a:xfrm>
            <a:off x="369888" y="1404938"/>
            <a:ext cx="8424862" cy="51149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0363" y="1273175"/>
            <a:ext cx="7920037" cy="401638"/>
          </a:xfrm>
          <a:noFill/>
        </p:spPr>
        <p:txBody>
          <a:bodyPr/>
          <a:lstStyle/>
          <a:p>
            <a:pPr algn="l" eaLnBrk="1" hangingPunct="1"/>
            <a:r>
              <a:rPr lang="en-US" altLang="zh-CN" sz="2000" smtClean="0">
                <a:effectLst/>
                <a:latin typeface="微软雅黑" panose="020B0503020204020204" pitchFamily="34" charset="-122"/>
              </a:rPr>
              <a:t>(2)</a:t>
            </a:r>
            <a:r>
              <a:rPr lang="zh-CN" altLang="en-US" sz="2000" smtClean="0">
                <a:effectLst/>
                <a:latin typeface="微软雅黑" panose="020B0503020204020204" pitchFamily="34" charset="-122"/>
              </a:rPr>
              <a:t>求△</a:t>
            </a:r>
            <a:r>
              <a:rPr lang="en-US" altLang="zh-CN" sz="2000" smtClean="0">
                <a:effectLst/>
                <a:latin typeface="微软雅黑" panose="020B0503020204020204" pitchFamily="34" charset="-122"/>
              </a:rPr>
              <a:t>E</a:t>
            </a:r>
            <a:r>
              <a:rPr lang="en-US" altLang="zh-CN" sz="2000" baseline="-25000" smtClean="0">
                <a:effectLst/>
                <a:latin typeface="微软雅黑" panose="020B0503020204020204" pitchFamily="34" charset="-122"/>
              </a:rPr>
              <a:t>1</a:t>
            </a:r>
            <a:r>
              <a:rPr lang="zh-CN" altLang="en-US" sz="2000" smtClean="0">
                <a:effectLst/>
                <a:latin typeface="微软雅黑" panose="020B0503020204020204" pitchFamily="34" charset="-122"/>
              </a:rPr>
              <a:t>和△</a:t>
            </a:r>
            <a:r>
              <a:rPr lang="en-US" altLang="zh-CN" sz="2000" smtClean="0">
                <a:effectLst/>
                <a:latin typeface="微软雅黑" panose="020B0503020204020204" pitchFamily="34" charset="-122"/>
              </a:rPr>
              <a:t>E</a:t>
            </a:r>
            <a:r>
              <a:rPr lang="en-US" altLang="zh-CN" sz="2000" baseline="-25000" smtClean="0">
                <a:effectLst/>
                <a:latin typeface="微软雅黑" panose="020B0503020204020204" pitchFamily="34" charset="-122"/>
              </a:rPr>
              <a:t>2</a:t>
            </a:r>
          </a:p>
        </p:txBody>
      </p:sp>
      <p:graphicFrame>
        <p:nvGraphicFramePr>
          <p:cNvPr id="70659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838325" y="1885950"/>
          <a:ext cx="23018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Equation" r:id="rId3" imgW="1002865" imgH="253890" progId="Equation.DSMT4">
                  <p:embed/>
                </p:oleObj>
              </mc:Choice>
              <mc:Fallback>
                <p:oleObj name="Equation" r:id="rId3" imgW="1002865" imgH="253890" progId="Equation.DSMT4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1885950"/>
                        <a:ext cx="230187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719138" y="2492375"/>
          <a:ext cx="68056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Equation" r:id="rId5" imgW="2806700" imgH="419100" progId="Equation.DSMT4">
                  <p:embed/>
                </p:oleObj>
              </mc:Choice>
              <mc:Fallback>
                <p:oleObj name="Equation" r:id="rId5" imgW="2806700" imgH="419100" progId="Equation.DSMT4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2492375"/>
                        <a:ext cx="680561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932363" y="1484313"/>
          <a:ext cx="1944687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name="Equation" r:id="rId7" imgW="660113" imgH="203112" progId="Equation.DSMT4">
                  <p:embed/>
                </p:oleObj>
              </mc:Choice>
              <mc:Fallback>
                <p:oleObj name="Equation" r:id="rId7" imgW="660113" imgH="203112" progId="Equation.DSMT4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484313"/>
                        <a:ext cx="1944687" cy="59848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Text Box 4"/>
          <p:cNvSpPr txBox="1">
            <a:spLocks noChangeArrowheads="1"/>
          </p:cNvSpPr>
          <p:nvPr/>
        </p:nvSpPr>
        <p:spPr bwMode="auto">
          <a:xfrm>
            <a:off x="576263" y="1885950"/>
            <a:ext cx="1079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公式</a:t>
            </a: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:</a:t>
            </a:r>
          </a:p>
        </p:txBody>
      </p:sp>
      <p:grpSp>
        <p:nvGrpSpPr>
          <p:cNvPr id="70663" name="Group 11"/>
          <p:cNvGrpSpPr>
            <a:grpSpLocks/>
          </p:cNvGrpSpPr>
          <p:nvPr/>
        </p:nvGrpSpPr>
        <p:grpSpPr bwMode="auto">
          <a:xfrm>
            <a:off x="792163" y="3500438"/>
            <a:ext cx="7245350" cy="1247775"/>
            <a:chOff x="404" y="1570"/>
            <a:chExt cx="4564" cy="786"/>
          </a:xfrm>
        </p:grpSpPr>
        <p:graphicFrame>
          <p:nvGraphicFramePr>
            <p:cNvPr id="70671" name="Object 12"/>
            <p:cNvGraphicFramePr>
              <a:graphicFrameLocks noChangeAspect="1"/>
            </p:cNvGraphicFramePr>
            <p:nvPr/>
          </p:nvGraphicFramePr>
          <p:xfrm>
            <a:off x="404" y="1570"/>
            <a:ext cx="2358" cy="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6" name="Equation" r:id="rId9" imgW="1904174" imgH="634725" progId="Equation.DSMT4">
                    <p:embed/>
                  </p:oleObj>
                </mc:Choice>
                <mc:Fallback>
                  <p:oleObj name="Equation" r:id="rId9" imgW="1904174" imgH="634725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" y="1570"/>
                          <a:ext cx="2358" cy="7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72" name="Object 13"/>
            <p:cNvGraphicFramePr>
              <a:graphicFrameLocks noChangeAspect="1"/>
            </p:cNvGraphicFramePr>
            <p:nvPr/>
          </p:nvGraphicFramePr>
          <p:xfrm>
            <a:off x="2789" y="1661"/>
            <a:ext cx="2179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7" name="Equation" r:id="rId11" imgW="1447800" imgH="431800" progId="Equation.DSMT4">
                    <p:embed/>
                  </p:oleObj>
                </mc:Choice>
                <mc:Fallback>
                  <p:oleObj name="Equation" r:id="rId11" imgW="1447800" imgH="431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1661"/>
                          <a:ext cx="2179" cy="6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664" name="Group 18"/>
          <p:cNvGrpSpPr>
            <a:grpSpLocks/>
          </p:cNvGrpSpPr>
          <p:nvPr/>
        </p:nvGrpSpPr>
        <p:grpSpPr bwMode="auto">
          <a:xfrm>
            <a:off x="360363" y="4870450"/>
            <a:ext cx="6740525" cy="1612900"/>
            <a:chOff x="204" y="3004"/>
            <a:chExt cx="4246" cy="1016"/>
          </a:xfrm>
        </p:grpSpPr>
        <p:sp>
          <p:nvSpPr>
            <p:cNvPr id="70667" name="Text Box 14"/>
            <p:cNvSpPr txBox="1">
              <a:spLocks noChangeArrowheads="1"/>
            </p:cNvSpPr>
            <p:nvPr/>
          </p:nvSpPr>
          <p:spPr bwMode="auto">
            <a:xfrm>
              <a:off x="204" y="3158"/>
              <a:ext cx="1180" cy="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(a)</a:t>
              </a:r>
              <a:r>
                <a:rPr lang="en-US" altLang="zh-CN" sz="2800" i="1">
                  <a:solidFill>
                    <a:srgbClr val="1C1C1C"/>
                  </a:solidFill>
                  <a:latin typeface="微软雅黑" panose="020B0503020204020204" pitchFamily="34" charset="-122"/>
                </a:rPr>
                <a:t>n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=1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(b)</a:t>
              </a:r>
              <a:r>
                <a:rPr lang="en-US" altLang="zh-CN" sz="2800" i="1">
                  <a:solidFill>
                    <a:srgbClr val="1C1C1C"/>
                  </a:solidFill>
                  <a:latin typeface="微软雅黑" panose="020B0503020204020204" pitchFamily="34" charset="-122"/>
                </a:rPr>
                <a:t>n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=2</a:t>
              </a:r>
            </a:p>
          </p:txBody>
        </p:sp>
        <p:sp>
          <p:nvSpPr>
            <p:cNvPr id="70668" name="Text Box 15"/>
            <p:cNvSpPr txBox="1">
              <a:spLocks noChangeArrowheads="1"/>
            </p:cNvSpPr>
            <p:nvPr/>
          </p:nvSpPr>
          <p:spPr bwMode="auto">
            <a:xfrm>
              <a:off x="1534" y="3140"/>
              <a:ext cx="6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V</a:t>
              </a:r>
              <a:r>
                <a:rPr lang="en-US" altLang="zh-CN" sz="2800" baseline="-25000">
                  <a:solidFill>
                    <a:srgbClr val="1C1C1C"/>
                  </a:solidFill>
                  <a:latin typeface="微软雅黑" panose="020B0503020204020204" pitchFamily="34" charset="-122"/>
                </a:rPr>
                <a:t>1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(</a:t>
              </a:r>
              <a:r>
                <a:rPr lang="en-US" altLang="zh-CN" sz="2800" i="1">
                  <a:solidFill>
                    <a:srgbClr val="1C1C1C"/>
                  </a:solidFill>
                  <a:latin typeface="微软雅黑" panose="020B0503020204020204" pitchFamily="34" charset="-122"/>
                </a:rPr>
                <a:t>x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70669" name="Text Box 16"/>
            <p:cNvSpPr txBox="1">
              <a:spLocks noChangeArrowheads="1"/>
            </p:cNvSpPr>
            <p:nvPr/>
          </p:nvSpPr>
          <p:spPr bwMode="auto">
            <a:xfrm>
              <a:off x="1534" y="3521"/>
              <a:ext cx="6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V</a:t>
              </a:r>
              <a:r>
                <a:rPr lang="en-US" altLang="zh-CN" sz="2800" baseline="-25000">
                  <a:solidFill>
                    <a:srgbClr val="1C1C1C"/>
                  </a:solidFill>
                  <a:latin typeface="微软雅黑" panose="020B0503020204020204" pitchFamily="34" charset="-122"/>
                </a:rPr>
                <a:t>2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(</a:t>
              </a:r>
              <a:r>
                <a:rPr lang="en-US" altLang="zh-CN" sz="2800" i="1">
                  <a:solidFill>
                    <a:srgbClr val="1C1C1C"/>
                  </a:solidFill>
                  <a:latin typeface="微软雅黑" panose="020B0503020204020204" pitchFamily="34" charset="-122"/>
                </a:rPr>
                <a:t>x</a:t>
              </a:r>
              <a:r>
                <a:rPr lang="en-US" altLang="zh-CN" sz="2800">
                  <a:solidFill>
                    <a:srgbClr val="1C1C1C"/>
                  </a:solidFill>
                  <a:latin typeface="微软雅黑" panose="020B0503020204020204" pitchFamily="34" charset="-122"/>
                </a:rPr>
                <a:t>)</a:t>
              </a:r>
            </a:p>
          </p:txBody>
        </p:sp>
        <p:graphicFrame>
          <p:nvGraphicFramePr>
            <p:cNvPr id="70670" name="Object 17"/>
            <p:cNvGraphicFramePr>
              <a:graphicFrameLocks noChangeAspect="1"/>
            </p:cNvGraphicFramePr>
            <p:nvPr/>
          </p:nvGraphicFramePr>
          <p:xfrm>
            <a:off x="2817" y="3004"/>
            <a:ext cx="1633" cy="10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78" name="Equation" r:id="rId13" imgW="1346200" imgH="838200" progId="Equation.DSMT4">
                    <p:embed/>
                  </p:oleObj>
                </mc:Choice>
                <mc:Fallback>
                  <p:oleObj name="Equation" r:id="rId13" imgW="1346200" imgH="8382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7" y="3004"/>
                          <a:ext cx="1633" cy="10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665" name="Line 19"/>
          <p:cNvSpPr>
            <a:spLocks noChangeShapeType="1"/>
          </p:cNvSpPr>
          <p:nvPr/>
        </p:nvSpPr>
        <p:spPr bwMode="auto">
          <a:xfrm>
            <a:off x="369888" y="4827588"/>
            <a:ext cx="84248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6" name="矩形 5"/>
          <p:cNvSpPr>
            <a:spLocks noChangeArrowheads="1"/>
          </p:cNvSpPr>
          <p:nvPr/>
        </p:nvSpPr>
        <p:spPr bwMode="auto">
          <a:xfrm>
            <a:off x="369888" y="1052513"/>
            <a:ext cx="8424862" cy="546735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4"/>
          <p:cNvSpPr txBox="1">
            <a:spLocks noChangeArrowheads="1"/>
          </p:cNvSpPr>
          <p:nvPr/>
        </p:nvSpPr>
        <p:spPr bwMode="auto">
          <a:xfrm>
            <a:off x="422275" y="1525588"/>
            <a:ext cx="8137525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请写出一维近自由电子近似</a:t>
            </a: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n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个能带</a:t>
            </a: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(n=1,2,3)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中</a:t>
            </a: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简约波矢            的零级波函数</a:t>
            </a: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.</a:t>
            </a: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468313" y="990600"/>
            <a:ext cx="7848600" cy="566738"/>
          </a:xfrm>
          <a:noFill/>
        </p:spPr>
        <p:txBody>
          <a:bodyPr/>
          <a:lstStyle/>
          <a:p>
            <a:pPr eaLnBrk="1" hangingPunct="1"/>
            <a:r>
              <a:rPr lang="zh-CN" altLang="en-US" smtClean="0">
                <a:effectLst/>
                <a:latin typeface="微软雅黑" panose="020B0503020204020204" pitchFamily="34" charset="-122"/>
              </a:rPr>
              <a:t>例题</a:t>
            </a:r>
            <a:r>
              <a:rPr lang="en-US" altLang="zh-CN" smtClean="0">
                <a:effectLst/>
                <a:latin typeface="微软雅黑" panose="020B0503020204020204" pitchFamily="34" charset="-122"/>
              </a:rPr>
              <a:t>:P582----</a:t>
            </a:r>
            <a:r>
              <a:rPr lang="zh-CN" altLang="en-US" smtClean="0">
                <a:effectLst/>
                <a:latin typeface="微软雅黑" panose="020B0503020204020204" pitchFamily="34" charset="-122"/>
              </a:rPr>
              <a:t>题</a:t>
            </a:r>
            <a:r>
              <a:rPr lang="en-US" altLang="zh-CN" smtClean="0">
                <a:effectLst/>
                <a:latin typeface="微软雅黑" panose="020B0503020204020204" pitchFamily="34" charset="-122"/>
              </a:rPr>
              <a:t>4.2</a:t>
            </a:r>
          </a:p>
        </p:txBody>
      </p:sp>
      <p:graphicFrame>
        <p:nvGraphicFramePr>
          <p:cNvPr id="71684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573213" y="2071688"/>
          <a:ext cx="100171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3" imgW="469696" imgH="393529" progId="Equation.DSMT4">
                  <p:embed/>
                </p:oleObj>
              </mc:Choice>
              <mc:Fallback>
                <p:oleObj name="Equation" r:id="rId3" imgW="469696" imgH="393529" progId="Equation.DSMT4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2071688"/>
                        <a:ext cx="1001712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1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116013" y="3714750"/>
          <a:ext cx="3744912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5" imgW="1879600" imgH="444500" progId="Equation.DSMT4">
                  <p:embed/>
                </p:oleObj>
              </mc:Choice>
              <mc:Fallback>
                <p:oleObj name="Equation" r:id="rId5" imgW="1879600" imgH="444500" progId="Equation.DSMT4">
                  <p:embed/>
                  <p:pic>
                    <p:nvPicPr>
                      <p:cNvPr id="0" name="Object 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714750"/>
                        <a:ext cx="3744912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Text Box 8"/>
          <p:cNvSpPr txBox="1">
            <a:spLocks noChangeArrowheads="1"/>
          </p:cNvSpPr>
          <p:nvPr/>
        </p:nvSpPr>
        <p:spPr bwMode="auto">
          <a:xfrm>
            <a:off x="422275" y="2995613"/>
            <a:ext cx="6492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解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:</a:t>
            </a:r>
          </a:p>
        </p:txBody>
      </p:sp>
      <p:sp>
        <p:nvSpPr>
          <p:cNvPr id="71687" name="Text Box 9"/>
          <p:cNvSpPr txBox="1">
            <a:spLocks noChangeArrowheads="1"/>
          </p:cNvSpPr>
          <p:nvPr/>
        </p:nvSpPr>
        <p:spPr bwMode="auto">
          <a:xfrm>
            <a:off x="1116013" y="2997200"/>
            <a:ext cx="345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第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n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个能带的电子波矢为</a:t>
            </a:r>
          </a:p>
        </p:txBody>
      </p:sp>
      <p:graphicFrame>
        <p:nvGraphicFramePr>
          <p:cNvPr id="71688" name="Object 10"/>
          <p:cNvGraphicFramePr>
            <a:graphicFrameLocks noChangeAspect="1"/>
          </p:cNvGraphicFramePr>
          <p:nvPr/>
        </p:nvGraphicFramePr>
        <p:xfrm>
          <a:off x="4572000" y="2747963"/>
          <a:ext cx="192722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Equation" r:id="rId7" imgW="977476" imgH="393529" progId="Equation.DSMT4">
                  <p:embed/>
                </p:oleObj>
              </mc:Choice>
              <mc:Fallback>
                <p:oleObj name="Equation" r:id="rId7" imgW="977476" imgH="393529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747963"/>
                        <a:ext cx="192722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6534" name="Group 22"/>
          <p:cNvGrpSpPr>
            <a:grpSpLocks/>
          </p:cNvGrpSpPr>
          <p:nvPr/>
        </p:nvGrpSpPr>
        <p:grpSpPr bwMode="auto">
          <a:xfrm>
            <a:off x="323850" y="4651375"/>
            <a:ext cx="8497888" cy="1946275"/>
            <a:chOff x="249" y="2341"/>
            <a:chExt cx="5353" cy="1271"/>
          </a:xfrm>
        </p:grpSpPr>
        <p:graphicFrame>
          <p:nvGraphicFramePr>
            <p:cNvPr id="71691" name="Object 15"/>
            <p:cNvGraphicFramePr>
              <a:graphicFrameLocks noChangeAspect="1"/>
            </p:cNvGraphicFramePr>
            <p:nvPr/>
          </p:nvGraphicFramePr>
          <p:xfrm>
            <a:off x="1247" y="2478"/>
            <a:ext cx="1678" cy="1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98" name="Equation" r:id="rId9" imgW="1282700" imgH="812800" progId="Equation.DSMT4">
                    <p:embed/>
                  </p:oleObj>
                </mc:Choice>
                <mc:Fallback>
                  <p:oleObj name="Equation" r:id="rId9" imgW="1282700" imgH="8128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2478"/>
                          <a:ext cx="1678" cy="1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2" name="Object 17"/>
            <p:cNvGraphicFramePr>
              <a:graphicFrameLocks noChangeAspect="1"/>
            </p:cNvGraphicFramePr>
            <p:nvPr/>
          </p:nvGraphicFramePr>
          <p:xfrm>
            <a:off x="3107" y="2432"/>
            <a:ext cx="1814" cy="1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99" name="Equation" r:id="rId11" imgW="1269449" imgH="812447" progId="Equation.DSMT4">
                    <p:embed/>
                  </p:oleObj>
                </mc:Choice>
                <mc:Fallback>
                  <p:oleObj name="Equation" r:id="rId11" imgW="1269449" imgH="812447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2432"/>
                          <a:ext cx="1814" cy="1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3" name="Text Box 12"/>
            <p:cNvSpPr txBox="1">
              <a:spLocks noChangeArrowheads="1"/>
            </p:cNvSpPr>
            <p:nvPr/>
          </p:nvSpPr>
          <p:spPr bwMode="auto">
            <a:xfrm>
              <a:off x="249" y="2387"/>
              <a:ext cx="1315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>
                  <a:solidFill>
                    <a:srgbClr val="1C1C1C"/>
                  </a:solidFill>
                  <a:latin typeface="微软雅黑" panose="020B0503020204020204" pitchFamily="34" charset="-122"/>
                </a:rPr>
                <a:t>且有</a:t>
              </a:r>
              <a:r>
                <a:rPr lang="en-US" altLang="zh-CN" sz="2000">
                  <a:solidFill>
                    <a:srgbClr val="1C1C1C"/>
                  </a:solidFill>
                  <a:latin typeface="微软雅黑" panose="020B0503020204020204" pitchFamily="34" charset="-122"/>
                </a:rPr>
                <a:t>:</a:t>
              </a:r>
            </a:p>
          </p:txBody>
        </p:sp>
        <p:sp>
          <p:nvSpPr>
            <p:cNvPr id="71694" name="Rectangle 21"/>
            <p:cNvSpPr>
              <a:spLocks noChangeArrowheads="1"/>
            </p:cNvSpPr>
            <p:nvPr/>
          </p:nvSpPr>
          <p:spPr bwMode="auto">
            <a:xfrm>
              <a:off x="340" y="2341"/>
              <a:ext cx="5262" cy="1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3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2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1690" name="矩形 5"/>
          <p:cNvSpPr>
            <a:spLocks noChangeArrowheads="1"/>
          </p:cNvSpPr>
          <p:nvPr/>
        </p:nvSpPr>
        <p:spPr bwMode="auto">
          <a:xfrm>
            <a:off x="369888" y="1608138"/>
            <a:ext cx="8424862" cy="4911725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7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4"/>
          <p:cNvSpPr txBox="1">
            <a:spLocks noChangeArrowheads="1"/>
          </p:cNvSpPr>
          <p:nvPr/>
        </p:nvSpPr>
        <p:spPr bwMode="auto">
          <a:xfrm>
            <a:off x="468313" y="2852738"/>
            <a:ext cx="3168650" cy="308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第一能带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:m=0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zh-CN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第二能带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:m=-1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zh-CN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第三能带</a:t>
            </a: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:m=1</a:t>
            </a:r>
          </a:p>
        </p:txBody>
      </p:sp>
      <p:graphicFrame>
        <p:nvGraphicFramePr>
          <p:cNvPr id="72707" name="Object 5"/>
          <p:cNvGraphicFramePr>
            <a:graphicFrameLocks noChangeAspect="1"/>
          </p:cNvGraphicFramePr>
          <p:nvPr/>
        </p:nvGraphicFramePr>
        <p:xfrm>
          <a:off x="3421063" y="2636838"/>
          <a:ext cx="52800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2" name="Equation" r:id="rId3" imgW="2527300" imgH="444500" progId="Equation.DSMT4">
                  <p:embed/>
                </p:oleObj>
              </mc:Choice>
              <mc:Fallback>
                <p:oleObj name="Equation" r:id="rId3" imgW="25273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2636838"/>
                        <a:ext cx="52800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8"/>
          <p:cNvGraphicFramePr>
            <a:graphicFrameLocks noChangeAspect="1"/>
          </p:cNvGraphicFramePr>
          <p:nvPr/>
        </p:nvGraphicFramePr>
        <p:xfrm>
          <a:off x="3408363" y="3860800"/>
          <a:ext cx="447992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Equation" r:id="rId5" imgW="1981200" imgH="444500" progId="Equation.DSMT4">
                  <p:embed/>
                </p:oleObj>
              </mc:Choice>
              <mc:Fallback>
                <p:oleObj name="Equation" r:id="rId5" imgW="1981200" imgH="444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3860800"/>
                        <a:ext cx="447992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11"/>
          <p:cNvGraphicFramePr>
            <a:graphicFrameLocks noChangeAspect="1"/>
          </p:cNvGraphicFramePr>
          <p:nvPr/>
        </p:nvGraphicFramePr>
        <p:xfrm>
          <a:off x="3397250" y="5157788"/>
          <a:ext cx="44497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Equation" r:id="rId7" imgW="1815312" imgH="444307" progId="Equation.DSMT4">
                  <p:embed/>
                </p:oleObj>
              </mc:Choice>
              <mc:Fallback>
                <p:oleObj name="Equation" r:id="rId7" imgW="1815312" imgH="44430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5157788"/>
                        <a:ext cx="44497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17"/>
          <p:cNvGraphicFramePr>
            <a:graphicFrameLocks noChangeAspect="1"/>
          </p:cNvGraphicFramePr>
          <p:nvPr/>
        </p:nvGraphicFramePr>
        <p:xfrm>
          <a:off x="684213" y="1235075"/>
          <a:ext cx="5472112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Equation" r:id="rId9" imgW="1879600" imgH="444500" progId="Equation.DSMT4">
                  <p:embed/>
                </p:oleObj>
              </mc:Choice>
              <mc:Fallback>
                <p:oleObj name="Equation" r:id="rId9" imgW="1879600" imgH="4445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235075"/>
                        <a:ext cx="5472112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1" name="矩形 5"/>
          <p:cNvSpPr>
            <a:spLocks noChangeArrowheads="1"/>
          </p:cNvSpPr>
          <p:nvPr/>
        </p:nvSpPr>
        <p:spPr bwMode="auto">
          <a:xfrm>
            <a:off x="369888" y="1196975"/>
            <a:ext cx="8424862" cy="5322888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95288" y="4508500"/>
            <a:ext cx="4965700" cy="20161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5360988" y="4508500"/>
            <a:ext cx="3459162" cy="2016125"/>
          </a:xfrm>
          <a:prstGeom prst="rect">
            <a:avLst/>
          </a:prstGeom>
          <a:solidFill>
            <a:schemeClr val="accent1">
              <a:lumMod val="9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52400" y="950913"/>
            <a:ext cx="6019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1</a:t>
            </a:r>
            <a:r>
              <a:rPr kumimoji="1" lang="zh-CN" altLang="en-US" sz="2400">
                <a:latin typeface="微软雅黑" panose="020B0503020204020204" pitchFamily="34" charset="-122"/>
              </a:rPr>
              <a:t>）零级近似下电子的能量和波函数 </a:t>
            </a: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611188" y="1628775"/>
            <a:ext cx="54737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微软雅黑" panose="020B0503020204020204" pitchFamily="34" charset="-122"/>
              </a:rPr>
              <a:t>一维</a:t>
            </a:r>
            <a:r>
              <a:rPr kumimoji="1" lang="en-US" altLang="zh-CN" sz="2400">
                <a:latin typeface="微软雅黑" panose="020B0503020204020204" pitchFamily="34" charset="-122"/>
              </a:rPr>
              <a:t>N</a:t>
            </a:r>
            <a:r>
              <a:rPr kumimoji="1" lang="zh-CN" altLang="en-US" sz="2400">
                <a:latin typeface="微软雅黑" panose="020B0503020204020204" pitchFamily="34" charset="-122"/>
              </a:rPr>
              <a:t>个原子组成的金属，金属的线度</a:t>
            </a: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622300" y="2281238"/>
            <a:ext cx="17907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solidFill>
                  <a:srgbClr val="0207CA"/>
                </a:solidFill>
                <a:latin typeface="微软雅黑" panose="020B0503020204020204" pitchFamily="34" charset="-122"/>
              </a:rPr>
              <a:t>零级近似下</a:t>
            </a:r>
          </a:p>
        </p:txBody>
      </p:sp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2171700" y="2046288"/>
          <a:ext cx="24717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Equation" r:id="rId3" imgW="1219200" imgH="419100" progId="Equation.3">
                  <p:embed/>
                </p:oleObj>
              </mc:Choice>
              <mc:Fallback>
                <p:oleObj name="Equation" r:id="rId3" imgW="1219200" imgH="419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2046288"/>
                        <a:ext cx="24717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622300" y="3057525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薛定谔方程</a:t>
            </a:r>
          </a:p>
        </p:txBody>
      </p:sp>
      <p:graphicFrame>
        <p:nvGraphicFramePr>
          <p:cNvPr id="5133" name="Object 13"/>
          <p:cNvGraphicFramePr>
            <a:graphicFrameLocks noChangeAspect="1"/>
          </p:cNvGraphicFramePr>
          <p:nvPr/>
        </p:nvGraphicFramePr>
        <p:xfrm>
          <a:off x="2262188" y="2803525"/>
          <a:ext cx="3354387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r:id="rId5" imgW="1651000" imgH="419100" progId="Equation.3">
                  <p:embed/>
                </p:oleObj>
              </mc:Choice>
              <mc:Fallback>
                <p:oleObj r:id="rId5" imgW="1651000" imgH="4191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2803525"/>
                        <a:ext cx="3354387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622300" y="3795713"/>
            <a:ext cx="2884488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solidFill>
                  <a:srgbClr val="0207CA"/>
                </a:solidFill>
                <a:latin typeface="微软雅黑" panose="020B0503020204020204" pitchFamily="34" charset="-122"/>
              </a:rPr>
              <a:t>波函数和能量本征值</a:t>
            </a:r>
            <a:endParaRPr kumimoji="1" lang="zh-CN" altLang="en-US" sz="2200">
              <a:solidFill>
                <a:srgbClr val="0207CA"/>
              </a:solidFill>
              <a:latin typeface="微软雅黑" panose="020B0503020204020204" pitchFamily="34" charset="-122"/>
              <a:sym typeface="Symbol" panose="05050102010706020507" pitchFamily="18" charset="2"/>
            </a:endParaRPr>
          </a:p>
        </p:txBody>
      </p:sp>
      <p:graphicFrame>
        <p:nvGraphicFramePr>
          <p:cNvPr id="5135" name="Object 15"/>
          <p:cNvGraphicFramePr>
            <a:graphicFrameLocks noChangeAspect="1"/>
          </p:cNvGraphicFramePr>
          <p:nvPr/>
        </p:nvGraphicFramePr>
        <p:xfrm>
          <a:off x="5926138" y="3573463"/>
          <a:ext cx="19319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r:id="rId7" imgW="868622" imgH="343002" progId="Equation.3">
                  <p:embed/>
                </p:oleObj>
              </mc:Choice>
              <mc:Fallback>
                <p:oleObj r:id="rId7" imgW="868622" imgH="34300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3573463"/>
                        <a:ext cx="193198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Object 16"/>
          <p:cNvGraphicFramePr>
            <a:graphicFrameLocks noChangeAspect="1"/>
          </p:cNvGraphicFramePr>
          <p:nvPr/>
        </p:nvGraphicFramePr>
        <p:xfrm>
          <a:off x="3384550" y="3573463"/>
          <a:ext cx="1976438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r:id="rId9" imgW="899294" imgH="403803" progId="Equation.3">
                  <p:embed/>
                </p:oleObj>
              </mc:Choice>
              <mc:Fallback>
                <p:oleObj r:id="rId9" imgW="899294" imgH="40380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3573463"/>
                        <a:ext cx="1976438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Object 17"/>
          <p:cNvGraphicFramePr>
            <a:graphicFrameLocks noChangeAspect="1"/>
          </p:cNvGraphicFramePr>
          <p:nvPr/>
        </p:nvGraphicFramePr>
        <p:xfrm>
          <a:off x="6402388" y="1697038"/>
          <a:ext cx="97948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Equation" r:id="rId11" imgW="482391" imgH="165028" progId="Equation.3">
                  <p:embed/>
                </p:oleObj>
              </mc:Choice>
              <mc:Fallback>
                <p:oleObj name="Equation" r:id="rId11" imgW="482391" imgH="16502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1697038"/>
                        <a:ext cx="97948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矩形 12"/>
          <p:cNvSpPr>
            <a:spLocks noChangeArrowheads="1"/>
          </p:cNvSpPr>
          <p:nvPr/>
        </p:nvSpPr>
        <p:spPr bwMode="auto">
          <a:xfrm>
            <a:off x="395288" y="1557338"/>
            <a:ext cx="8424862" cy="4967287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5627688" y="4581525"/>
            <a:ext cx="319246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波函数满足正交归一化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2262188" y="5816600"/>
          <a:ext cx="9937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r:id="rId13" imgW="480012" imgH="327649" progId="Equation.3">
                  <p:embed/>
                </p:oleObj>
              </mc:Choice>
              <mc:Fallback>
                <p:oleObj r:id="rId13" imgW="480012" imgH="32764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5816600"/>
                        <a:ext cx="99377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5997575" y="5229225"/>
          <a:ext cx="219551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r:id="rId15" imgW="1013393" imgH="403803" progId="Equation.3">
                  <p:embed/>
                </p:oleObj>
              </mc:Choice>
              <mc:Fallback>
                <p:oleObj r:id="rId15" imgW="1013393" imgH="40380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575" y="5229225"/>
                        <a:ext cx="219551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3697288" y="5900738"/>
            <a:ext cx="15541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i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 </a:t>
            </a:r>
            <a:r>
              <a:rPr kumimoji="1" lang="zh-CN" altLang="en-US" sz="2400">
                <a:solidFill>
                  <a:srgbClr val="80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为整数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660400" y="4581525"/>
            <a:ext cx="27590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  <a:sym typeface="Symbol" panose="05050102010706020507" pitchFamily="18" charset="2"/>
              </a:rPr>
              <a:t>满足周期边界条件</a:t>
            </a:r>
          </a:p>
        </p:txBody>
      </p:sp>
      <p:graphicFrame>
        <p:nvGraphicFramePr>
          <p:cNvPr id="19" name="Object 19"/>
          <p:cNvGraphicFramePr>
            <a:graphicFrameLocks noChangeAspect="1"/>
          </p:cNvGraphicFramePr>
          <p:nvPr/>
        </p:nvGraphicFramePr>
        <p:xfrm>
          <a:off x="776288" y="5103813"/>
          <a:ext cx="314483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4" name="Equation" r:id="rId17" imgW="1699212" imgH="403803" progId="Equation.3">
                  <p:embed/>
                </p:oleObj>
              </mc:Choice>
              <mc:Fallback>
                <p:oleObj name="Equation" r:id="rId17" imgW="1699212" imgH="40380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5103813"/>
                        <a:ext cx="3144837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/>
        </p:nvGraphicFramePr>
        <p:xfrm>
          <a:off x="733425" y="6011863"/>
          <a:ext cx="1262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Equation" r:id="rId19" imgW="602085" imgH="99185" progId="Equation.3">
                  <p:embed/>
                </p:oleObj>
              </mc:Choice>
              <mc:Fallback>
                <p:oleObj name="Equation" r:id="rId19" imgW="602085" imgH="9918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" y="6011863"/>
                        <a:ext cx="1262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797550" y="2743200"/>
            <a:ext cx="3022600" cy="8302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1600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零级近似的解为自由电子解的形式，故称为近自由电子近似理论。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build="p" autoUpdateAnimBg="0" advAuto="0"/>
      <p:bldP spid="5129" grpId="0" build="p" autoUpdateAnimBg="0"/>
      <p:bldP spid="5130" grpId="0" build="p" autoUpdateAnimBg="0"/>
      <p:bldP spid="5132" grpId="0" build="p" autoUpdateAnimBg="0"/>
      <p:bldP spid="5134" grpId="0" build="p" autoUpdateAnimBg="0"/>
      <p:bldP spid="14" grpId="0" autoUpdateAnimBg="0"/>
      <p:bldP spid="17" grpId="0" build="p" autoUpdateAnimBg="0" advAuto="0"/>
      <p:bldP spid="18" grpId="0" build="p" autoUpdateAnimBg="0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8205787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Text Box 4"/>
          <p:cNvSpPr txBox="1">
            <a:spLocks noChangeArrowheads="1"/>
          </p:cNvSpPr>
          <p:nvPr/>
        </p:nvSpPr>
        <p:spPr bwMode="auto">
          <a:xfrm>
            <a:off x="1185863" y="2133600"/>
            <a:ext cx="67691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r>
              <a:rPr lang="zh-CN" altLang="en-US" sz="4800" dirty="0" smtClean="0">
                <a:solidFill>
                  <a:schemeClr val="accent5"/>
                </a:solidFill>
                <a:latin typeface="微软雅黑" panose="020B0503020204020204" pitchFamily="34" charset="-122"/>
              </a:rPr>
              <a:t>教育走得太快，</a:t>
            </a:r>
            <a:endParaRPr lang="en-US" altLang="zh-CN" sz="4800" dirty="0" smtClean="0">
              <a:solidFill>
                <a:schemeClr val="accent5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50000"/>
              </a:spcBef>
              <a:buFontTx/>
              <a:buNone/>
              <a:defRPr/>
            </a:pPr>
            <a:r>
              <a:rPr lang="zh-CN" altLang="en-US" sz="4800" dirty="0" smtClean="0">
                <a:solidFill>
                  <a:schemeClr val="accent5"/>
                </a:solidFill>
                <a:latin typeface="微软雅黑" panose="020B0503020204020204" pitchFamily="34" charset="-122"/>
              </a:rPr>
              <a:t>请等等落下的灵魂。</a:t>
            </a:r>
            <a:endParaRPr lang="en-US" altLang="zh-CN" sz="4800" dirty="0" smtClean="0">
              <a:solidFill>
                <a:schemeClr val="accent5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207963" y="950913"/>
            <a:ext cx="4495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2</a:t>
            </a:r>
            <a:r>
              <a:rPr kumimoji="1" lang="zh-CN" altLang="en-US" sz="2400">
                <a:latin typeface="微软雅黑" panose="020B0503020204020204" pitchFamily="34" charset="-122"/>
              </a:rPr>
              <a:t>）微扰下电子的能量本征值 </a:t>
            </a: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525463" y="2006600"/>
            <a:ext cx="13128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哈密顿量</a:t>
            </a:r>
          </a:p>
        </p:txBody>
      </p:sp>
      <p:graphicFrame>
        <p:nvGraphicFramePr>
          <p:cNvPr id="6158" name="Object 14"/>
          <p:cNvGraphicFramePr>
            <a:graphicFrameLocks noChangeAspect="1"/>
          </p:cNvGraphicFramePr>
          <p:nvPr/>
        </p:nvGraphicFramePr>
        <p:xfrm>
          <a:off x="1901825" y="2038350"/>
          <a:ext cx="165576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r:id="rId3" imgW="825500" imgH="228600" progId="Equation.3">
                  <p:embed/>
                </p:oleObj>
              </mc:Choice>
              <mc:Fallback>
                <p:oleObj r:id="rId3" imgW="8255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2038350"/>
                        <a:ext cx="1655763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0" name="Object 16"/>
          <p:cNvGraphicFramePr>
            <a:graphicFrameLocks noChangeAspect="1"/>
          </p:cNvGraphicFramePr>
          <p:nvPr/>
        </p:nvGraphicFramePr>
        <p:xfrm>
          <a:off x="3857625" y="2460625"/>
          <a:ext cx="25685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Equation" r:id="rId5" imgW="1270000" imgH="228600" progId="Equation.3">
                  <p:embed/>
                </p:oleObj>
              </mc:Choice>
              <mc:Fallback>
                <p:oleObj name="Equation" r:id="rId5" imgW="12700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2460625"/>
                        <a:ext cx="25685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1" name="Object 17"/>
          <p:cNvGraphicFramePr>
            <a:graphicFrameLocks noChangeAspect="1"/>
          </p:cNvGraphicFramePr>
          <p:nvPr/>
        </p:nvGraphicFramePr>
        <p:xfrm>
          <a:off x="3857625" y="1557338"/>
          <a:ext cx="25098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Equation" r:id="rId7" imgW="1219200" imgH="419100" progId="Equation.3">
                  <p:embed/>
                </p:oleObj>
              </mc:Choice>
              <mc:Fallback>
                <p:oleObj name="Equation" r:id="rId7" imgW="1219200" imgH="419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1557338"/>
                        <a:ext cx="25098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525463" y="3057525"/>
            <a:ext cx="5715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根据微扰理论，电子的能量本征值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5181600" y="3013075"/>
          <a:ext cx="35702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r:id="rId9" imgW="1592475" imgH="175340" progId="Equation.3">
                  <p:embed/>
                </p:oleObj>
              </mc:Choice>
              <mc:Fallback>
                <p:oleObj r:id="rId9" imgW="1592475" imgH="1753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013075"/>
                        <a:ext cx="35702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525463" y="3649663"/>
            <a:ext cx="1876425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一级能量修正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2490788" y="4986338"/>
          <a:ext cx="436721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Equation" r:id="rId11" imgW="2159000" imgH="508000" progId="Equation.DSMT4">
                  <p:embed/>
                </p:oleObj>
              </mc:Choice>
              <mc:Fallback>
                <p:oleObj name="Equation" r:id="rId11" imgW="2159000" imgH="508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4986338"/>
                        <a:ext cx="4367212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2490788" y="4129088"/>
          <a:ext cx="439737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Equation" r:id="rId13" imgW="2171700" imgH="508000" progId="Equation.DSMT4">
                  <p:embed/>
                </p:oleObj>
              </mc:Choice>
              <mc:Fallback>
                <p:oleObj name="Equation" r:id="rId13" imgW="2171700" imgH="50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4129088"/>
                        <a:ext cx="439737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1"/>
          <p:cNvGraphicFramePr>
            <a:graphicFrameLocks noChangeAspect="1"/>
          </p:cNvGraphicFramePr>
          <p:nvPr/>
        </p:nvGraphicFramePr>
        <p:xfrm>
          <a:off x="2511425" y="6053138"/>
          <a:ext cx="9937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r:id="rId15" imgW="441979" imgH="175340" progId="Equation.3">
                  <p:embed/>
                </p:oleObj>
              </mc:Choice>
              <mc:Fallback>
                <p:oleObj r:id="rId15" imgW="441979" imgH="1753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6053138"/>
                        <a:ext cx="9937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2455863" y="3646488"/>
          <a:ext cx="22383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1" r:id="rId17" imgW="1104900" imgH="241300" progId="Equation.3">
                  <p:embed/>
                </p:oleObj>
              </mc:Choice>
              <mc:Fallback>
                <p:oleObj r:id="rId17" imgW="11049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3646488"/>
                        <a:ext cx="22383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3"/>
          <p:cNvGraphicFramePr>
            <a:graphicFrameLocks noChangeAspect="1"/>
          </p:cNvGraphicFramePr>
          <p:nvPr/>
        </p:nvGraphicFramePr>
        <p:xfrm>
          <a:off x="4727575" y="3644900"/>
          <a:ext cx="25082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Equation" r:id="rId19" imgW="1244600" imgH="228600" progId="Equation.3">
                  <p:embed/>
                </p:oleObj>
              </mc:Choice>
              <mc:Fallback>
                <p:oleObj name="Equation" r:id="rId19" imgW="12446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7575" y="3644900"/>
                        <a:ext cx="25082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3" name="矩形 21"/>
          <p:cNvSpPr>
            <a:spLocks noChangeArrowheads="1"/>
          </p:cNvSpPr>
          <p:nvPr/>
        </p:nvSpPr>
        <p:spPr bwMode="auto">
          <a:xfrm>
            <a:off x="395288" y="1557338"/>
            <a:ext cx="8424862" cy="4967287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6" grpId="0" build="p" autoUpdateAnimBg="0"/>
      <p:bldP spid="6157" grpId="0" build="p" autoUpdateAnimBg="0"/>
      <p:bldP spid="14" grpId="0" build="p" autoUpdateAnimBg="0" advAuto="0"/>
      <p:bldP spid="1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395288" y="4719638"/>
            <a:ext cx="8424862" cy="1804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5429250" y="1916113"/>
            <a:ext cx="3390900" cy="865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800000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344488" y="1228725"/>
            <a:ext cx="212407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sz="2200">
                <a:latin typeface="微软雅黑" panose="020B0503020204020204" pitchFamily="34" charset="-122"/>
              </a:rPr>
              <a:t>二级能量修正</a:t>
            </a:r>
            <a:endParaRPr kumimoji="1" lang="zh-CN" altLang="en-US" sz="2200">
              <a:latin typeface="微软雅黑" panose="020B0503020204020204" pitchFamily="34" charset="-122"/>
              <a:sym typeface="Symbol" panose="05050102010706020507" pitchFamily="18" charset="2"/>
            </a:endParaRP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2528888" y="908050"/>
          <a:ext cx="328453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r:id="rId3" imgW="1394335" imgH="411480" progId="Equation.3">
                  <p:embed/>
                </p:oleObj>
              </mc:Choice>
              <mc:Fallback>
                <p:oleObj r:id="rId3" imgW="1394335" imgH="411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908050"/>
                        <a:ext cx="3284537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782638" y="2565400"/>
          <a:ext cx="4794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r:id="rId5" imgW="2159000" imgH="482600" progId="Equation.3">
                  <p:embed/>
                </p:oleObj>
              </mc:Choice>
              <mc:Fallback>
                <p:oleObj r:id="rId5" imgW="21590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2565400"/>
                        <a:ext cx="47942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782638" y="2105025"/>
          <a:ext cx="45704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Equation" r:id="rId7" imgW="2057400" imgH="228600" progId="Equation.DSMT4">
                  <p:embed/>
                </p:oleObj>
              </mc:Choice>
              <mc:Fallback>
                <p:oleObj name="Equation" r:id="rId7" imgW="20574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2105025"/>
                        <a:ext cx="4570412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5594350" y="2844800"/>
            <a:ext cx="261143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按原胞划分写成</a:t>
            </a:r>
          </a:p>
        </p:txBody>
      </p:sp>
      <p:graphicFrame>
        <p:nvGraphicFramePr>
          <p:cNvPr id="8206" name="Object 14"/>
          <p:cNvGraphicFramePr>
            <a:graphicFrameLocks noChangeAspect="1"/>
          </p:cNvGraphicFramePr>
          <p:nvPr/>
        </p:nvGraphicFramePr>
        <p:xfrm>
          <a:off x="782638" y="3508375"/>
          <a:ext cx="62198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r:id="rId9" imgW="2705100" imgH="431800" progId="Equation.3">
                  <p:embed/>
                </p:oleObj>
              </mc:Choice>
              <mc:Fallback>
                <p:oleObj r:id="rId9" imgW="2705100" imgH="431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3508375"/>
                        <a:ext cx="621982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782638" y="4719638"/>
            <a:ext cx="2147887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00">
                <a:solidFill>
                  <a:srgbClr val="800000"/>
                </a:solidFill>
                <a:latin typeface="微软雅黑" panose="020B0503020204020204" pitchFamily="34" charset="-122"/>
              </a:rPr>
              <a:t>引入积分变量</a:t>
            </a:r>
            <a:r>
              <a:rPr kumimoji="1" lang="zh-CN" altLang="en-US" sz="2200" i="1">
                <a:solidFill>
                  <a:srgbClr val="800000"/>
                </a:solidFill>
                <a:latin typeface="微软雅黑" panose="020B0503020204020204" pitchFamily="34" charset="-122"/>
                <a:sym typeface="Symbol" panose="05050102010706020507" pitchFamily="18" charset="2"/>
              </a:rPr>
              <a:t></a:t>
            </a:r>
          </a:p>
        </p:txBody>
      </p:sp>
      <p:graphicFrame>
        <p:nvGraphicFramePr>
          <p:cNvPr id="8208" name="Object 16"/>
          <p:cNvGraphicFramePr>
            <a:graphicFrameLocks noChangeAspect="1"/>
          </p:cNvGraphicFramePr>
          <p:nvPr/>
        </p:nvGraphicFramePr>
        <p:xfrm>
          <a:off x="2849563" y="4694238"/>
          <a:ext cx="15081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Equation" r:id="rId11" imgW="594418" imgH="137262" progId="Equation.3">
                  <p:embed/>
                </p:oleObj>
              </mc:Choice>
              <mc:Fallback>
                <p:oleObj name="Equation" r:id="rId11" imgW="594418" imgH="13726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4694238"/>
                        <a:ext cx="150812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5973763" y="1244600"/>
            <a:ext cx="8937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latin typeface="微软雅黑" panose="020B0503020204020204" pitchFamily="34" charset="-122"/>
              </a:rPr>
              <a:t>——  </a:t>
            </a:r>
          </a:p>
        </p:txBody>
      </p:sp>
      <p:graphicFrame>
        <p:nvGraphicFramePr>
          <p:cNvPr id="28685" name="Object 18"/>
          <p:cNvGraphicFramePr>
            <a:graphicFrameLocks noChangeAspect="1"/>
          </p:cNvGraphicFramePr>
          <p:nvPr/>
        </p:nvGraphicFramePr>
        <p:xfrm>
          <a:off x="6989763" y="1270000"/>
          <a:ext cx="9572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Equation" r:id="rId13" imgW="327574" imgH="99185" progId="Equation.DSMT4">
                  <p:embed/>
                </p:oleObj>
              </mc:Choice>
              <mc:Fallback>
                <p:oleObj name="Equation" r:id="rId13" imgW="327574" imgH="99185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9763" y="1270000"/>
                        <a:ext cx="9572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3" name="Object 21"/>
          <p:cNvGraphicFramePr>
            <a:graphicFrameLocks noChangeAspect="1"/>
          </p:cNvGraphicFramePr>
          <p:nvPr/>
        </p:nvGraphicFramePr>
        <p:xfrm>
          <a:off x="5435600" y="2157413"/>
          <a:ext cx="22844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Equation" r:id="rId15" imgW="1028254" imgH="203112" progId="Equation.DSMT4">
                  <p:embed/>
                </p:oleObj>
              </mc:Choice>
              <mc:Fallback>
                <p:oleObj name="Equation" r:id="rId15" imgW="1028254" imgH="203112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157413"/>
                        <a:ext cx="22844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7" name="矩形 21"/>
          <p:cNvSpPr>
            <a:spLocks noChangeArrowheads="1"/>
          </p:cNvSpPr>
          <p:nvPr/>
        </p:nvSpPr>
        <p:spPr bwMode="auto">
          <a:xfrm>
            <a:off x="395288" y="919163"/>
            <a:ext cx="8424862" cy="560546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782638" y="5202238"/>
            <a:ext cx="28527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>
                <a:solidFill>
                  <a:srgbClr val="800000"/>
                </a:solidFill>
                <a:latin typeface="微软雅黑" panose="020B0503020204020204" pitchFamily="34" charset="-122"/>
              </a:rPr>
              <a:t>利用势场函数的周期性</a:t>
            </a:r>
            <a:endParaRPr kumimoji="1" lang="zh-CN" altLang="en-US" sz="2000">
              <a:solidFill>
                <a:srgbClr val="800000"/>
              </a:solidFill>
              <a:latin typeface="微软雅黑" panose="020B0503020204020204" pitchFamily="34" charset="-122"/>
              <a:sym typeface="Symbol" panose="05050102010706020507" pitchFamily="18" charset="2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3603625" y="5180013"/>
          <a:ext cx="23685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17" imgW="1091726" imgH="203112" progId="Equation.3">
                  <p:embed/>
                </p:oleObj>
              </mc:Choice>
              <mc:Fallback>
                <p:oleObj name="Equation" r:id="rId17" imgW="1091726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625" y="5180013"/>
                        <a:ext cx="23685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6157913" y="5176838"/>
          <a:ext cx="147161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19" imgW="594418" imgH="137262" progId="Equation.3">
                  <p:embed/>
                </p:oleObj>
              </mc:Choice>
              <mc:Fallback>
                <p:oleObj name="Equation" r:id="rId19" imgW="594418" imgH="13726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7913" y="5176838"/>
                        <a:ext cx="1471612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782638" y="5559425"/>
          <a:ext cx="681355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21" imgW="2964113" imgH="365726" progId="Equation.3">
                  <p:embed/>
                </p:oleObj>
              </mc:Choice>
              <mc:Fallback>
                <p:oleObj name="Equation" r:id="rId21" imgW="2964113" imgH="36572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5559425"/>
                        <a:ext cx="681355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" grpId="0" build="p" autoUpdateAnimBg="0" advAuto="0"/>
      <p:bldP spid="8205" grpId="0" build="p" autoUpdateAnimBg="0"/>
      <p:bldP spid="8207" grpId="0" build="p" autoUpdateAnimBg="0"/>
      <p:bldP spid="15" grpId="0" build="p" autoUpdateAnimBg="0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500563" y="3963988"/>
            <a:ext cx="3311525" cy="688975"/>
          </a:xfrm>
          <a:prstGeom prst="rect">
            <a:avLst/>
          </a:prstGeom>
          <a:solidFill>
            <a:schemeClr val="accent5">
              <a:lumMod val="9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396875" y="5516563"/>
            <a:ext cx="8424863" cy="1003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395288" y="1838325"/>
            <a:ext cx="8424862" cy="212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5972175" y="919163"/>
            <a:ext cx="2241550" cy="9302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rgbClr val="800000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927100" y="908050"/>
          <a:ext cx="721518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r:id="rId3" imgW="3378200" imgH="431800" progId="Equation.3">
                  <p:embed/>
                </p:oleObj>
              </mc:Choice>
              <mc:Fallback>
                <p:oleObj r:id="rId3" imgW="3378200" imgH="431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908050"/>
                        <a:ext cx="721518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1138238" y="1876425"/>
          <a:ext cx="1446212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Equation" r:id="rId5" imgW="825500" imgH="393700" progId="Equation.DSMT4">
                  <p:embed/>
                </p:oleObj>
              </mc:Choice>
              <mc:Fallback>
                <p:oleObj name="Equation" r:id="rId5" imgW="8255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8" y="1876425"/>
                        <a:ext cx="1446212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3811588" y="1814513"/>
          <a:ext cx="23145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r:id="rId7" imgW="1257300" imgH="431800" progId="Equation.3">
                  <p:embed/>
                </p:oleObj>
              </mc:Choice>
              <mc:Fallback>
                <p:oleObj r:id="rId7" imgW="12573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1814513"/>
                        <a:ext cx="231457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6"/>
          <p:cNvGraphicFramePr>
            <a:graphicFrameLocks noChangeAspect="1"/>
          </p:cNvGraphicFramePr>
          <p:nvPr/>
        </p:nvGraphicFramePr>
        <p:xfrm>
          <a:off x="1181100" y="2586038"/>
          <a:ext cx="1397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r:id="rId9" imgW="774364" imgH="393529" progId="Equation.3">
                  <p:embed/>
                </p:oleObj>
              </mc:Choice>
              <mc:Fallback>
                <p:oleObj r:id="rId9" imgW="774364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586038"/>
                        <a:ext cx="1397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3811588" y="2528888"/>
          <a:ext cx="392906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r:id="rId11" imgW="2133600" imgH="444500" progId="Equation.3">
                  <p:embed/>
                </p:oleObj>
              </mc:Choice>
              <mc:Fallback>
                <p:oleObj r:id="rId11" imgW="21336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2528888"/>
                        <a:ext cx="3929062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696913" y="2079625"/>
            <a:ext cx="3190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latin typeface="微软雅黑" panose="020B0503020204020204" pitchFamily="34" charset="-122"/>
              </a:rPr>
              <a:t>i) </a:t>
            </a:r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647700" y="2800350"/>
            <a:ext cx="4254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latin typeface="微软雅黑" panose="020B0503020204020204" pitchFamily="34" charset="-122"/>
              </a:rPr>
              <a:t>ii) </a:t>
            </a:r>
          </a:p>
        </p:txBody>
      </p:sp>
      <p:sp>
        <p:nvSpPr>
          <p:cNvPr id="29709" name="Rectangle 11"/>
          <p:cNvSpPr>
            <a:spLocks noChangeArrowheads="1"/>
          </p:cNvSpPr>
          <p:nvPr/>
        </p:nvSpPr>
        <p:spPr bwMode="auto">
          <a:xfrm>
            <a:off x="611188" y="3387725"/>
            <a:ext cx="83851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将                        和                        代入  </a:t>
            </a:r>
            <a:r>
              <a:rPr kumimoji="1" lang="en-US" altLang="zh-CN" sz="1800">
                <a:solidFill>
                  <a:srgbClr val="800000"/>
                </a:solidFill>
                <a:latin typeface="微软雅黑" panose="020B0503020204020204" pitchFamily="34" charset="-122"/>
              </a:rPr>
              <a:t>ii) </a:t>
            </a:r>
            <a:r>
              <a:rPr kumimoji="1"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得</a:t>
            </a:r>
          </a:p>
        </p:txBody>
      </p:sp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620713" y="3933825"/>
          <a:ext cx="7191375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Equation" r:id="rId13" imgW="3604231" imgH="746805" progId="Equation.DSMT4">
                  <p:embed/>
                </p:oleObj>
              </mc:Choice>
              <mc:Fallback>
                <p:oleObj name="Equation" r:id="rId13" imgW="3604231" imgH="746805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3933825"/>
                        <a:ext cx="7191375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5199063" y="4652963"/>
            <a:ext cx="360997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—— 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周期场</a:t>
            </a: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V(x)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的第</a:t>
            </a:r>
            <a:r>
              <a:rPr kumimoji="1" lang="en-US" altLang="zh-CN" sz="1600">
                <a:solidFill>
                  <a:srgbClr val="800000"/>
                </a:solidFill>
                <a:latin typeface="微软雅黑" panose="020B0503020204020204" pitchFamily="34" charset="-122"/>
              </a:rPr>
              <a:t>n</a:t>
            </a:r>
            <a:r>
              <a:rPr kumimoji="1" lang="zh-CN" altLang="en-US" sz="1600">
                <a:solidFill>
                  <a:srgbClr val="800000"/>
                </a:solidFill>
                <a:latin typeface="微软雅黑" panose="020B0503020204020204" pitchFamily="34" charset="-122"/>
              </a:rPr>
              <a:t>个傅里叶系数</a:t>
            </a:r>
          </a:p>
        </p:txBody>
      </p:sp>
      <p:graphicFrame>
        <p:nvGraphicFramePr>
          <p:cNvPr id="29712" name="Object 12"/>
          <p:cNvGraphicFramePr>
            <a:graphicFrameLocks noChangeAspect="1"/>
          </p:cNvGraphicFramePr>
          <p:nvPr/>
        </p:nvGraphicFramePr>
        <p:xfrm>
          <a:off x="982663" y="3235325"/>
          <a:ext cx="13573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r:id="rId15" imgW="799753" imgH="393529" progId="Equation.3">
                  <p:embed/>
                </p:oleObj>
              </mc:Choice>
              <mc:Fallback>
                <p:oleObj r:id="rId15" imgW="799753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3235325"/>
                        <a:ext cx="135731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3" name="Object 13"/>
          <p:cNvGraphicFramePr>
            <a:graphicFrameLocks noChangeAspect="1"/>
          </p:cNvGraphicFramePr>
          <p:nvPr/>
        </p:nvGraphicFramePr>
        <p:xfrm>
          <a:off x="2878138" y="3235325"/>
          <a:ext cx="135731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r:id="rId17" imgW="799753" imgH="393529" progId="Equation.3">
                  <p:embed/>
                </p:oleObj>
              </mc:Choice>
              <mc:Fallback>
                <p:oleObj r:id="rId17" imgW="799753" imgH="393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8" y="3235325"/>
                        <a:ext cx="135731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/>
        </p:nvGraphicFramePr>
        <p:xfrm>
          <a:off x="6334125" y="3179763"/>
          <a:ext cx="227488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Equation" r:id="rId19" imgW="1206500" imgH="419100" progId="Equation.3">
                  <p:embed/>
                </p:oleObj>
              </mc:Choice>
              <mc:Fallback>
                <p:oleObj name="Equation" r:id="rId19" imgW="1206500" imgH="419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25" y="3179763"/>
                        <a:ext cx="227488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5" name="矩形 21"/>
          <p:cNvSpPr>
            <a:spLocks noChangeArrowheads="1"/>
          </p:cNvSpPr>
          <p:nvPr/>
        </p:nvSpPr>
        <p:spPr bwMode="auto">
          <a:xfrm>
            <a:off x="395288" y="919163"/>
            <a:ext cx="8424862" cy="560546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2339975" y="5614988"/>
          <a:ext cx="472757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Equation" r:id="rId21" imgW="2171556" imgH="365726" progId="Equation.DSMT4">
                  <p:embed/>
                </p:oleObj>
              </mc:Choice>
              <mc:Fallback>
                <p:oleObj name="Equation" r:id="rId21" imgW="2171556" imgH="365726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614988"/>
                        <a:ext cx="4727575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 build="p" autoUpdateAnimBg="0"/>
      <p:bldP spid="9230" grpId="0" build="p" autoUpdateAnimBg="0"/>
      <p:bldP spid="17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 bwMode="auto">
          <a:xfrm>
            <a:off x="396875" y="4005263"/>
            <a:ext cx="8424863" cy="7461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rgbClr val="0207CA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4914900" y="908050"/>
            <a:ext cx="3905250" cy="1004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724" name="矩形 16"/>
          <p:cNvSpPr>
            <a:spLocks noChangeArrowheads="1"/>
          </p:cNvSpPr>
          <p:nvPr/>
        </p:nvSpPr>
        <p:spPr bwMode="auto">
          <a:xfrm>
            <a:off x="396875" y="919163"/>
            <a:ext cx="8424863" cy="1003300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95300" y="2060575"/>
            <a:ext cx="19034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1800">
                <a:solidFill>
                  <a:srgbClr val="800000"/>
                </a:solidFill>
                <a:latin typeface="微软雅黑" panose="020B0503020204020204" pitchFamily="34" charset="-122"/>
              </a:rPr>
              <a:t>二级能量修正式</a:t>
            </a:r>
            <a:endParaRPr kumimoji="1" lang="zh-CN" altLang="en-US" sz="1800">
              <a:solidFill>
                <a:srgbClr val="800000"/>
              </a:solidFill>
              <a:latin typeface="微软雅黑" panose="020B0503020204020204" pitchFamily="34" charset="-122"/>
              <a:sym typeface="Monotype Sorts" pitchFamily="2" charset="2"/>
            </a:endParaRPr>
          </a:p>
        </p:txBody>
      </p:sp>
      <p:graphicFrame>
        <p:nvGraphicFramePr>
          <p:cNvPr id="11270" name="Object 6"/>
          <p:cNvGraphicFramePr>
            <a:graphicFrameLocks noChangeAspect="1"/>
          </p:cNvGraphicFramePr>
          <p:nvPr/>
        </p:nvGraphicFramePr>
        <p:xfrm>
          <a:off x="5162550" y="1049338"/>
          <a:ext cx="164147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r:id="rId3" imgW="965200" imgH="419100" progId="Equation.3">
                  <p:embed/>
                </p:oleObj>
              </mc:Choice>
              <mc:Fallback>
                <p:oleObj r:id="rId3" imgW="965200" imgH="419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1049338"/>
                        <a:ext cx="1641475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6996113" y="1028700"/>
          <a:ext cx="17065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r:id="rId5" imgW="1002865" imgH="418918" progId="Equation.3">
                  <p:embed/>
                </p:oleObj>
              </mc:Choice>
              <mc:Fallback>
                <p:oleObj r:id="rId5" imgW="1002865" imgH="4189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113" y="1028700"/>
                        <a:ext cx="170656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468313" y="2349500"/>
          <a:ext cx="321945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r:id="rId7" imgW="1394335" imgH="411480" progId="Equation.3">
                  <p:embed/>
                </p:oleObj>
              </mc:Choice>
              <mc:Fallback>
                <p:oleObj r:id="rId7" imgW="1394335" imgH="411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349500"/>
                        <a:ext cx="3219450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4432300" y="2368550"/>
          <a:ext cx="4243388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r:id="rId9" imgW="1927716" imgH="594496" progId="Equation.3">
                  <p:embed/>
                </p:oleObj>
              </mc:Choice>
              <mc:Fallback>
                <p:oleObj r:id="rId9" imgW="1927716" imgH="59449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368550"/>
                        <a:ext cx="4243388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矩形 8"/>
          <p:cNvSpPr>
            <a:spLocks noChangeArrowheads="1"/>
          </p:cNvSpPr>
          <p:nvPr/>
        </p:nvSpPr>
        <p:spPr bwMode="auto">
          <a:xfrm>
            <a:off x="395288" y="919163"/>
            <a:ext cx="8424862" cy="5605462"/>
          </a:xfrm>
          <a:prstGeom prst="rect">
            <a:avLst/>
          </a:prstGeom>
          <a:noFill/>
          <a:ln w="19050" algn="ctr">
            <a:solidFill>
              <a:srgbClr val="0207CA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482600" y="5013325"/>
          <a:ext cx="5313363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" name="Equation" r:id="rId11" imgW="2514466" imgH="563789" progId="Equation.DSMT4">
                  <p:embed/>
                </p:oleObj>
              </mc:Choice>
              <mc:Fallback>
                <p:oleObj name="Equation" r:id="rId11" imgW="2514466" imgH="56378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5013325"/>
                        <a:ext cx="5313363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74663" y="3543300"/>
            <a:ext cx="3962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207CA"/>
                </a:solidFill>
                <a:latin typeface="微软雅黑" panose="020B0503020204020204" pitchFamily="34" charset="-122"/>
              </a:rPr>
              <a:t>计入微扰后电子的能量 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6069013" y="5861050"/>
          <a:ext cx="275113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r:id="rId13" imgW="1701800" imgH="393700" progId="Equation.3">
                  <p:embed/>
                </p:oleObj>
              </mc:Choice>
              <mc:Fallback>
                <p:oleObj r:id="rId13" imgW="17018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9013" y="5861050"/>
                        <a:ext cx="2751137" cy="644525"/>
                      </a:xfrm>
                      <a:prstGeom prst="rect">
                        <a:avLst/>
                      </a:prstGeom>
                      <a:solidFill>
                        <a:srgbClr val="E2F7B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468313" y="4113213"/>
          <a:ext cx="35401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r:id="rId15" imgW="1676400" imgH="241300" progId="Equation.3">
                  <p:embed/>
                </p:oleObj>
              </mc:Choice>
              <mc:Fallback>
                <p:oleObj r:id="rId15" imgW="16764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13213"/>
                        <a:ext cx="35401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7359650" y="4111625"/>
          <a:ext cx="11001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r:id="rId17" imgW="520474" imgH="241195" progId="Equation.3">
                  <p:embed/>
                </p:oleObj>
              </mc:Choice>
              <mc:Fallback>
                <p:oleObj r:id="rId17" imgW="520474" imgH="24119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650" y="4111625"/>
                        <a:ext cx="11001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4938713" y="3944938"/>
          <a:ext cx="1936750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r:id="rId19" imgW="952087" imgH="418918" progId="Equation.3">
                  <p:embed/>
                </p:oleObj>
              </mc:Choice>
              <mc:Fallback>
                <p:oleObj r:id="rId19" imgW="952087" imgH="418918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713" y="3944938"/>
                        <a:ext cx="1936750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/>
          <p:cNvGraphicFramePr>
            <a:graphicFrameLocks noChangeAspect="1"/>
          </p:cNvGraphicFramePr>
          <p:nvPr/>
        </p:nvGraphicFramePr>
        <p:xfrm>
          <a:off x="495300" y="1023938"/>
          <a:ext cx="43211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Equation" r:id="rId21" imgW="2171556" imgH="365726" progId="Equation.DSMT4">
                  <p:embed/>
                </p:oleObj>
              </mc:Choice>
              <mc:Fallback>
                <p:oleObj name="Equation" r:id="rId21" imgW="2171556" imgH="365726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lum bright="-100000" contrast="10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023938"/>
                        <a:ext cx="43211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8" name="右箭头 1"/>
          <p:cNvSpPr>
            <a:spLocks noChangeArrowheads="1"/>
          </p:cNvSpPr>
          <p:nvPr/>
        </p:nvSpPr>
        <p:spPr bwMode="auto">
          <a:xfrm>
            <a:off x="3878263" y="2760663"/>
            <a:ext cx="406400" cy="358775"/>
          </a:xfrm>
          <a:prstGeom prst="rightArrow">
            <a:avLst>
              <a:gd name="adj1" fmla="val 50000"/>
              <a:gd name="adj2" fmla="val 50056"/>
            </a:avLst>
          </a:prstGeom>
          <a:solidFill>
            <a:srgbClr val="0207CA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5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3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2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3275" y="5102225"/>
            <a:ext cx="2954338" cy="461963"/>
          </a:xfrm>
          <a:prstGeom prst="rect">
            <a:avLst/>
          </a:prstGeom>
          <a:solidFill>
            <a:srgbClr val="0207CA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非简并微扰结论之一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2" grpId="0" build="p" autoUpdateAnimBg="0" advAuto="0"/>
      <p:bldP spid="11" grpId="0" build="p" autoUpdateAnimBg="0" advAuto="0"/>
    </p:bldLst>
  </p:timing>
</p:sld>
</file>

<file path=ppt/theme/theme1.xml><?xml version="1.0" encoding="utf-8"?>
<a:theme xmlns:a="http://schemas.openxmlformats.org/drawingml/2006/main" name="1_Balloons">
  <a:themeElements>
    <a:clrScheme name="">
      <a:dk1>
        <a:srgbClr val="000000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0000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0207CA"/>
          </a:solidFill>
          <a:prstDash val="dash"/>
          <a:round/>
          <a:headEnd type="none" w="med" len="med"/>
          <a:tailEnd type="triangl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C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6914</TotalTime>
  <Words>1890</Words>
  <Application>Microsoft Office PowerPoint</Application>
  <PresentationFormat>全屏显示(4:3)</PresentationFormat>
  <Paragraphs>257</Paragraphs>
  <Slides>50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Times New Roman</vt:lpstr>
      <vt:lpstr>宋体</vt:lpstr>
      <vt:lpstr>Arial</vt:lpstr>
      <vt:lpstr>Arial Black</vt:lpstr>
      <vt:lpstr>微软雅黑</vt:lpstr>
      <vt:lpstr>Verdana</vt:lpstr>
      <vt:lpstr>楷体_GB2312</vt:lpstr>
      <vt:lpstr>华文新魏</vt:lpstr>
      <vt:lpstr>Symbol</vt:lpstr>
      <vt:lpstr>Monotype Sorts</vt:lpstr>
      <vt:lpstr>Wingdings</vt:lpstr>
      <vt:lpstr>1_Balloons</vt:lpstr>
      <vt:lpstr>Microsoft 公式 3.0</vt:lpstr>
      <vt:lpstr>MathType 5.0 Equation</vt:lpstr>
      <vt:lpstr>MathType 6.0 Equation</vt:lpstr>
      <vt:lpstr>§4-2一维周期场中电子运动的近自由电子近似</vt:lpstr>
      <vt:lpstr>一、基本思想</vt:lpstr>
      <vt:lpstr>PowerPoint 演示文稿</vt:lpstr>
      <vt:lpstr>微扰理论非简并条件下的主要公式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近自由电子近似——简并微扰理论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例题:P578---题4.3</vt:lpstr>
      <vt:lpstr>解:</vt:lpstr>
      <vt:lpstr>(1)求势能的平均值</vt:lpstr>
      <vt:lpstr>(2)求△E1和△E2</vt:lpstr>
      <vt:lpstr>例题:P582----题4.2</vt:lpstr>
      <vt:lpstr>PowerPoint 演示文稿</vt:lpstr>
      <vt:lpstr>PowerPoint 演示文稿</vt:lpstr>
    </vt:vector>
  </TitlesOfParts>
  <Company>南京建筑工程学院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祝云峰</dc:creator>
  <cp:lastModifiedBy>lixh</cp:lastModifiedBy>
  <cp:revision>471</cp:revision>
  <dcterms:created xsi:type="dcterms:W3CDTF">2001-03-15T01:39:43Z</dcterms:created>
  <dcterms:modified xsi:type="dcterms:W3CDTF">2018-12-01T01:10:17Z</dcterms:modified>
</cp:coreProperties>
</file>